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Nunito Sans Bold" charset="1" panose="00000800000000000000"/>
      <p:regular r:id="rId14"/>
    </p:embeddedFont>
    <p:embeddedFont>
      <p:font typeface="Nunito Sans Bold Bold" charset="1" panose="00000900000000000000"/>
      <p:regular r:id="rId15"/>
    </p:embeddedFont>
    <p:embeddedFont>
      <p:font typeface="Nunito Sans Bold Italics" charset="1" panose="00000800000000000000"/>
      <p:regular r:id="rId16"/>
    </p:embeddedFont>
    <p:embeddedFont>
      <p:font typeface="Nunito Sans Bold Bold Italics" charset="1" panose="00000900000000000000"/>
      <p:regular r:id="rId17"/>
    </p:embeddedFont>
    <p:embeddedFont>
      <p:font typeface="Nunito Sans Regular" charset="1" panose="00000500000000000000"/>
      <p:regular r:id="rId18"/>
    </p:embeddedFont>
    <p:embeddedFont>
      <p:font typeface="Nunito Sans Regular Bold" charset="1" panose="00000700000000000000"/>
      <p:regular r:id="rId19"/>
    </p:embeddedFont>
    <p:embeddedFont>
      <p:font typeface="Nunito Sans Regular Italics" charset="1" panose="00000500000000000000"/>
      <p:regular r:id="rId20"/>
    </p:embeddedFont>
    <p:embeddedFont>
      <p:font typeface="Nunito Sans Regular Bold Italics" charset="1" panose="00000700000000000000"/>
      <p:regular r:id="rId21"/>
    </p:embeddedFont>
    <p:embeddedFont>
      <p:font typeface="Alice" charset="1" panose="00000500000000000000"/>
      <p:regular r:id="rId22"/>
    </p:embeddedFont>
    <p:embeddedFont>
      <p:font typeface="Alice Bold" charset="1" panose="00000500000000000000"/>
      <p:regular r:id="rId23"/>
    </p:embeddedFont>
    <p:embeddedFont>
      <p:font typeface="Alice Italics" charset="1" panose="00000500000000000000"/>
      <p:regular r:id="rId24"/>
    </p:embeddedFont>
    <p:embeddedFont>
      <p:font typeface="Alice Bold Italic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Fk7QSvhVc.mp4" Type="http://schemas.openxmlformats.org/officeDocument/2006/relationships/video"/><Relationship Id="rId4" Target="../media/VAFk7QSvhVc.mp4" Type="http://schemas.microsoft.com/office/2007/relationships/media"/><Relationship Id="rId5" Target="../media/image11.png" Type="http://schemas.openxmlformats.org/officeDocument/2006/relationships/image"/><Relationship Id="rId6"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20.jpeg" Type="http://schemas.openxmlformats.org/officeDocument/2006/relationships/image"/><Relationship Id="rId3" Target="../media/VAFk7lrcKm4.mp4" Type="http://schemas.openxmlformats.org/officeDocument/2006/relationships/video"/><Relationship Id="rId4" Target="../media/VAFk7lrcKm4.mp4" Type="http://schemas.microsoft.com/office/2007/relationships/media"/><Relationship Id="rId5" Target="../media/image13.png" Type="http://schemas.openxmlformats.org/officeDocument/2006/relationships/image"/><Relationship Id="rId6" Target="../media/image14.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Fk7gkNaTA.mp4" Type="http://schemas.openxmlformats.org/officeDocument/2006/relationships/video"/><Relationship Id="rId4" Target="../media/VAFk7gkNaTA.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VAFlD1pg9XU.mp4" Type="http://schemas.openxmlformats.org/officeDocument/2006/relationships/video"/><Relationship Id="rId4" Target="../media/VAFlD1pg9XU.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6.jpeg" Type="http://schemas.openxmlformats.org/officeDocument/2006/relationships/image"/><Relationship Id="rId4" Target="../media/VAFlJdzsZWs.mp4" Type="http://schemas.openxmlformats.org/officeDocument/2006/relationships/video"/><Relationship Id="rId5" Target="../media/VAFlJdzsZWs.mp4" Type="http://schemas.microsoft.com/office/2007/relationships/media"/><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3207916">
            <a:off x="-902291" y="6371229"/>
            <a:ext cx="7200900" cy="8229600"/>
          </a:xfrm>
          <a:custGeom>
            <a:avLst/>
            <a:gdLst/>
            <a:ahLst/>
            <a:cxnLst/>
            <a:rect r="r" b="b" t="t" l="l"/>
            <a:pathLst>
              <a:path h="8229600" w="7200900">
                <a:moveTo>
                  <a:pt x="0" y="0"/>
                </a:moveTo>
                <a:lnTo>
                  <a:pt x="7200900" y="0"/>
                </a:lnTo>
                <a:lnTo>
                  <a:pt x="72009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85815">
            <a:off x="-4772726" y="4733817"/>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Freeform 5" id="5"/>
          <p:cNvSpPr/>
          <p:nvPr/>
        </p:nvSpPr>
        <p:spPr>
          <a:xfrm flipH="false" flipV="false" rot="7534804">
            <a:off x="13792673" y="-3468596"/>
            <a:ext cx="6933254" cy="7923719"/>
          </a:xfrm>
          <a:custGeom>
            <a:avLst/>
            <a:gdLst/>
            <a:ahLst/>
            <a:cxnLst/>
            <a:rect r="r" b="b" t="t" l="l"/>
            <a:pathLst>
              <a:path h="7923719" w="6933254">
                <a:moveTo>
                  <a:pt x="0" y="0"/>
                </a:moveTo>
                <a:lnTo>
                  <a:pt x="6933254" y="0"/>
                </a:lnTo>
                <a:lnTo>
                  <a:pt x="6933254" y="7923719"/>
                </a:lnTo>
                <a:lnTo>
                  <a:pt x="0" y="7923719"/>
                </a:lnTo>
                <a:lnTo>
                  <a:pt x="0" y="0"/>
                </a:lnTo>
                <a:close/>
              </a:path>
            </a:pathLst>
          </a:custGeom>
          <a:blipFill>
            <a:blip r:embed="rId3"/>
            <a:stretch>
              <a:fillRect l="0" t="0" r="0" b="0"/>
            </a:stretch>
          </a:blipFill>
        </p:spPr>
      </p:sp>
      <p:sp>
        <p:nvSpPr>
          <p:cNvPr name="Freeform 6" id="6"/>
          <p:cNvSpPr/>
          <p:nvPr/>
        </p:nvSpPr>
        <p:spPr>
          <a:xfrm flipH="false" flipV="false" rot="5933096">
            <a:off x="16349107" y="-1793071"/>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762146" y="1581596"/>
            <a:ext cx="11214637" cy="5624841"/>
          </a:xfrm>
          <a:custGeom>
            <a:avLst/>
            <a:gdLst/>
            <a:ahLst/>
            <a:cxnLst/>
            <a:rect r="r" b="b" t="t" l="l"/>
            <a:pathLst>
              <a:path h="5624841" w="11214637">
                <a:moveTo>
                  <a:pt x="0" y="0"/>
                </a:moveTo>
                <a:lnTo>
                  <a:pt x="11214637" y="0"/>
                </a:lnTo>
                <a:lnTo>
                  <a:pt x="11214637" y="5624841"/>
                </a:lnTo>
                <a:lnTo>
                  <a:pt x="0" y="5624841"/>
                </a:lnTo>
                <a:lnTo>
                  <a:pt x="0" y="0"/>
                </a:lnTo>
                <a:close/>
              </a:path>
            </a:pathLst>
          </a:custGeom>
          <a:blipFill>
            <a:blip r:embed="rId3"/>
            <a:stretch>
              <a:fillRect l="0" t="0" r="0" b="0"/>
            </a:stretch>
          </a:blipFill>
        </p:spPr>
      </p:sp>
      <p:sp>
        <p:nvSpPr>
          <p:cNvPr name="TextBox 4" id="4"/>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Regular"/>
              </a:rPr>
              <a:t>05</a:t>
            </a:r>
          </a:p>
        </p:txBody>
      </p:sp>
      <p:sp>
        <p:nvSpPr>
          <p:cNvPr name="Freeform 5" id="5"/>
          <p:cNvSpPr/>
          <p:nvPr/>
        </p:nvSpPr>
        <p:spPr>
          <a:xfrm flipH="false" flipV="false" rot="3825373">
            <a:off x="8088178" y="6037376"/>
            <a:ext cx="2111644" cy="596539"/>
          </a:xfrm>
          <a:custGeom>
            <a:avLst/>
            <a:gdLst/>
            <a:ahLst/>
            <a:cxnLst/>
            <a:rect r="r" b="b" t="t" l="l"/>
            <a:pathLst>
              <a:path h="596539" w="2111644">
                <a:moveTo>
                  <a:pt x="0" y="0"/>
                </a:moveTo>
                <a:lnTo>
                  <a:pt x="2111644" y="0"/>
                </a:lnTo>
                <a:lnTo>
                  <a:pt x="2111644" y="596539"/>
                </a:lnTo>
                <a:lnTo>
                  <a:pt x="0" y="596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87874" y="7357377"/>
            <a:ext cx="9852983" cy="2375955"/>
          </a:xfrm>
          <a:prstGeom prst="rect">
            <a:avLst/>
          </a:prstGeom>
        </p:spPr>
        <p:txBody>
          <a:bodyPr anchor="t" rtlCol="false" tIns="0" lIns="0" bIns="0" rIns="0">
            <a:spAutoFit/>
          </a:bodyPr>
          <a:lstStyle/>
          <a:p>
            <a:pPr algn="ctr">
              <a:lnSpc>
                <a:spcPts val="3807"/>
              </a:lnSpc>
            </a:pPr>
            <a:r>
              <a:rPr lang="en-US" sz="2719">
                <a:solidFill>
                  <a:srgbClr val="404040"/>
                </a:solidFill>
                <a:latin typeface="Canva Sans"/>
              </a:rPr>
              <a:t>The </a:t>
            </a:r>
            <a:r>
              <a:rPr lang="en-US" sz="2719">
                <a:solidFill>
                  <a:srgbClr val="404040"/>
                </a:solidFill>
                <a:latin typeface="Canva Sans Bold"/>
              </a:rPr>
              <a:t>VERIFY</a:t>
            </a:r>
            <a:r>
              <a:rPr lang="en-US" sz="2719">
                <a:solidFill>
                  <a:srgbClr val="404040"/>
                </a:solidFill>
                <a:latin typeface="Canva Sans"/>
              </a:rPr>
              <a:t> button would further ask the permission </a:t>
            </a:r>
          </a:p>
          <a:p>
            <a:pPr algn="ctr">
              <a:lnSpc>
                <a:spcPts val="3807"/>
              </a:lnSpc>
            </a:pPr>
            <a:r>
              <a:rPr lang="en-US" sz="2719">
                <a:solidFill>
                  <a:srgbClr val="404040"/>
                </a:solidFill>
                <a:latin typeface="Canva Sans"/>
              </a:rPr>
              <a:t>of the touch ID from the required device and then compare</a:t>
            </a:r>
          </a:p>
          <a:p>
            <a:pPr algn="ctr">
              <a:lnSpc>
                <a:spcPts val="3807"/>
              </a:lnSpc>
            </a:pPr>
            <a:r>
              <a:rPr lang="en-US" sz="2719">
                <a:solidFill>
                  <a:srgbClr val="404040"/>
                </a:solidFill>
                <a:latin typeface="Canva Sans"/>
              </a:rPr>
              <a:t> the fingerprint data stored in the database</a:t>
            </a:r>
          </a:p>
          <a:p>
            <a:pPr algn="ctr">
              <a:lnSpc>
                <a:spcPts val="3807"/>
              </a:lnSpc>
            </a:pPr>
          </a:p>
          <a:p>
            <a:pPr algn="ctr">
              <a:lnSpc>
                <a:spcPts val="3807"/>
              </a:lnSpc>
              <a:spcBef>
                <a:spcPct val="0"/>
              </a:spcBef>
            </a:pPr>
          </a:p>
        </p:txBody>
      </p:sp>
      <p:sp>
        <p:nvSpPr>
          <p:cNvPr name="TextBox 7" id="7"/>
          <p:cNvSpPr txBox="true"/>
          <p:nvPr/>
        </p:nvSpPr>
        <p:spPr>
          <a:xfrm rot="0">
            <a:off x="12206160" y="1815514"/>
            <a:ext cx="5865775" cy="1265355"/>
          </a:xfrm>
          <a:prstGeom prst="rect">
            <a:avLst/>
          </a:prstGeom>
        </p:spPr>
        <p:txBody>
          <a:bodyPr anchor="t" rtlCol="false" tIns="0" lIns="0" bIns="0" rIns="0">
            <a:spAutoFit/>
          </a:bodyPr>
          <a:lstStyle/>
          <a:p>
            <a:pPr algn="ctr">
              <a:lnSpc>
                <a:spcPts val="3426"/>
              </a:lnSpc>
            </a:pPr>
            <a:r>
              <a:rPr lang="en-US" sz="2447">
                <a:solidFill>
                  <a:srgbClr val="404040"/>
                </a:solidFill>
                <a:latin typeface="Canva Sans"/>
              </a:rPr>
              <a:t>Once, the data is matched, the website</a:t>
            </a:r>
          </a:p>
          <a:p>
            <a:pPr algn="ctr">
              <a:lnSpc>
                <a:spcPts val="3426"/>
              </a:lnSpc>
            </a:pPr>
            <a:r>
              <a:rPr lang="en-US" sz="2447">
                <a:solidFill>
                  <a:srgbClr val="404040"/>
                </a:solidFill>
                <a:latin typeface="Canva Sans"/>
              </a:rPr>
              <a:t>is navigated to the next page where the</a:t>
            </a:r>
          </a:p>
          <a:p>
            <a:pPr algn="ctr">
              <a:lnSpc>
                <a:spcPts val="3426"/>
              </a:lnSpc>
              <a:spcBef>
                <a:spcPct val="0"/>
              </a:spcBef>
            </a:pPr>
            <a:r>
              <a:rPr lang="en-US" sz="2447">
                <a:solidFill>
                  <a:srgbClr val="404040"/>
                </a:solidFill>
                <a:latin typeface="Canva Sans"/>
              </a:rPr>
              <a:t> voting process starts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610246" y="2545893"/>
            <a:ext cx="11331680" cy="5195215"/>
          </a:xfrm>
          <a:prstGeom prst="rect">
            <a:avLst/>
          </a:prstGeom>
        </p:spPr>
      </p:pic>
      <p:sp>
        <p:nvSpPr>
          <p:cNvPr name="Freeform 3" id="3"/>
          <p:cNvSpPr/>
          <p:nvPr/>
        </p:nvSpPr>
        <p:spPr>
          <a:xfrm flipH="false" flipV="false" rot="-9666759">
            <a:off x="7087431" y="1759958"/>
            <a:ext cx="2443001" cy="690148"/>
          </a:xfrm>
          <a:custGeom>
            <a:avLst/>
            <a:gdLst/>
            <a:ahLst/>
            <a:cxnLst/>
            <a:rect r="r" b="b" t="t" l="l"/>
            <a:pathLst>
              <a:path h="690148" w="2443001">
                <a:moveTo>
                  <a:pt x="0" y="0"/>
                </a:moveTo>
                <a:lnTo>
                  <a:pt x="2443000" y="0"/>
                </a:lnTo>
                <a:lnTo>
                  <a:pt x="2443000" y="690148"/>
                </a:lnTo>
                <a:lnTo>
                  <a:pt x="0" y="690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2700000">
            <a:off x="8413841" y="6598104"/>
            <a:ext cx="3590164" cy="1014221"/>
          </a:xfrm>
          <a:custGeom>
            <a:avLst/>
            <a:gdLst/>
            <a:ahLst/>
            <a:cxnLst/>
            <a:rect r="r" b="b" t="t" l="l"/>
            <a:pathLst>
              <a:path h="1014221" w="3590164">
                <a:moveTo>
                  <a:pt x="0" y="0"/>
                </a:moveTo>
                <a:lnTo>
                  <a:pt x="3590164" y="0"/>
                </a:lnTo>
                <a:lnTo>
                  <a:pt x="3590164" y="1014222"/>
                </a:lnTo>
                <a:lnTo>
                  <a:pt x="0" y="1014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996" y="1525306"/>
            <a:ext cx="6862501" cy="375009"/>
          </a:xfrm>
          <a:prstGeom prst="rect">
            <a:avLst/>
          </a:prstGeom>
        </p:spPr>
        <p:txBody>
          <a:bodyPr anchor="t" rtlCol="false" tIns="0" lIns="0" bIns="0" rIns="0">
            <a:spAutoFit/>
          </a:bodyPr>
          <a:lstStyle/>
          <a:p>
            <a:pPr algn="ctr">
              <a:lnSpc>
                <a:spcPts val="3009"/>
              </a:lnSpc>
            </a:pPr>
            <a:r>
              <a:rPr lang="en-US" sz="2149">
                <a:solidFill>
                  <a:srgbClr val="000000"/>
                </a:solidFill>
                <a:latin typeface="Canva Sans Bold"/>
              </a:rPr>
              <a:t>countdown to restrict voting time to 2 minutes only</a:t>
            </a:r>
          </a:p>
        </p:txBody>
      </p:sp>
      <p:sp>
        <p:nvSpPr>
          <p:cNvPr name="TextBox 6" id="6"/>
          <p:cNvSpPr txBox="true"/>
          <p:nvPr/>
        </p:nvSpPr>
        <p:spPr>
          <a:xfrm rot="0">
            <a:off x="10871931" y="8204245"/>
            <a:ext cx="6994998" cy="1010106"/>
          </a:xfrm>
          <a:prstGeom prst="rect">
            <a:avLst/>
          </a:prstGeom>
        </p:spPr>
        <p:txBody>
          <a:bodyPr anchor="t" rtlCol="false" tIns="0" lIns="0" bIns="0" rIns="0">
            <a:spAutoFit/>
          </a:bodyPr>
          <a:lstStyle/>
          <a:p>
            <a:pPr algn="ctr">
              <a:lnSpc>
                <a:spcPts val="4083"/>
              </a:lnSpc>
            </a:pPr>
            <a:r>
              <a:rPr lang="en-US" sz="2916">
                <a:solidFill>
                  <a:srgbClr val="000000"/>
                </a:solidFill>
                <a:latin typeface="Canva Sans Bold"/>
              </a:rPr>
              <a:t>notice the conformation box </a:t>
            </a:r>
          </a:p>
          <a:p>
            <a:pPr algn="ctr">
              <a:lnSpc>
                <a:spcPts val="4083"/>
              </a:lnSpc>
            </a:pPr>
            <a:r>
              <a:rPr lang="en-US" sz="2916">
                <a:solidFill>
                  <a:srgbClr val="000000"/>
                </a:solidFill>
                <a:latin typeface="Canva Sans Bold"/>
              </a:rPr>
              <a:t>asking the user to lock the vote or not?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353571" y="2990712"/>
            <a:ext cx="11580859" cy="5485670"/>
          </a:xfrm>
          <a:prstGeom prst="rect">
            <a:avLst/>
          </a:prstGeom>
        </p:spPr>
      </p:pic>
      <p:sp>
        <p:nvSpPr>
          <p:cNvPr name="Freeform 3" id="3"/>
          <p:cNvSpPr/>
          <p:nvPr/>
        </p:nvSpPr>
        <p:spPr>
          <a:xfrm flipH="false" flipV="false" rot="-8801000">
            <a:off x="7348361" y="2000844"/>
            <a:ext cx="2495324" cy="859924"/>
          </a:xfrm>
          <a:custGeom>
            <a:avLst/>
            <a:gdLst/>
            <a:ahLst/>
            <a:cxnLst/>
            <a:rect r="r" b="b" t="t" l="l"/>
            <a:pathLst>
              <a:path h="859924" w="2495324">
                <a:moveTo>
                  <a:pt x="0" y="0"/>
                </a:moveTo>
                <a:lnTo>
                  <a:pt x="2495325" y="0"/>
                </a:lnTo>
                <a:lnTo>
                  <a:pt x="2495325" y="859924"/>
                </a:lnTo>
                <a:lnTo>
                  <a:pt x="0" y="859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169573" y="3697851"/>
            <a:ext cx="2982149" cy="902100"/>
          </a:xfrm>
          <a:custGeom>
            <a:avLst/>
            <a:gdLst/>
            <a:ahLst/>
            <a:cxnLst/>
            <a:rect r="r" b="b" t="t" l="l"/>
            <a:pathLst>
              <a:path h="902100" w="2982149">
                <a:moveTo>
                  <a:pt x="0" y="0"/>
                </a:moveTo>
                <a:lnTo>
                  <a:pt x="2982148" y="0"/>
                </a:lnTo>
                <a:lnTo>
                  <a:pt x="2982148" y="902101"/>
                </a:lnTo>
                <a:lnTo>
                  <a:pt x="0" y="9021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258638" y="1738418"/>
            <a:ext cx="2376469" cy="1736983"/>
          </a:xfrm>
          <a:custGeom>
            <a:avLst/>
            <a:gdLst/>
            <a:ahLst/>
            <a:cxnLst/>
            <a:rect r="r" b="b" t="t" l="l"/>
            <a:pathLst>
              <a:path h="1736983" w="2376469">
                <a:moveTo>
                  <a:pt x="0" y="0"/>
                </a:moveTo>
                <a:lnTo>
                  <a:pt x="2376469" y="0"/>
                </a:lnTo>
                <a:lnTo>
                  <a:pt x="2376469" y="1736983"/>
                </a:lnTo>
                <a:lnTo>
                  <a:pt x="0" y="17369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491507" y="1329061"/>
            <a:ext cx="8329440" cy="941132"/>
          </a:xfrm>
          <a:prstGeom prst="rect">
            <a:avLst/>
          </a:prstGeom>
        </p:spPr>
        <p:txBody>
          <a:bodyPr anchor="t" rtlCol="false" tIns="0" lIns="0" bIns="0" rIns="0">
            <a:spAutoFit/>
          </a:bodyPr>
          <a:lstStyle/>
          <a:p>
            <a:pPr algn="ctr">
              <a:lnSpc>
                <a:spcPts val="3776"/>
              </a:lnSpc>
            </a:pPr>
            <a:r>
              <a:rPr lang="en-US" sz="2697">
                <a:solidFill>
                  <a:srgbClr val="000000"/>
                </a:solidFill>
                <a:latin typeface="Canva Sans Bold"/>
              </a:rPr>
              <a:t>timer turns </a:t>
            </a:r>
            <a:r>
              <a:rPr lang="en-US" sz="2697">
                <a:solidFill>
                  <a:srgbClr val="FF3131"/>
                </a:solidFill>
                <a:latin typeface="Canva Sans Bold"/>
              </a:rPr>
              <a:t>red</a:t>
            </a:r>
            <a:r>
              <a:rPr lang="en-US" sz="2697">
                <a:solidFill>
                  <a:srgbClr val="000000"/>
                </a:solidFill>
                <a:latin typeface="Canva Sans Bold"/>
              </a:rPr>
              <a:t> when the time hits to 10seconds</a:t>
            </a:r>
          </a:p>
          <a:p>
            <a:pPr algn="ctr">
              <a:lnSpc>
                <a:spcPts val="3776"/>
              </a:lnSpc>
            </a:pPr>
            <a:r>
              <a:rPr lang="en-US" sz="2697">
                <a:solidFill>
                  <a:srgbClr val="000000"/>
                </a:solidFill>
                <a:latin typeface="Canva Sans Bold"/>
              </a:rPr>
              <a:t>as a warning to the user </a:t>
            </a:r>
          </a:p>
        </p:txBody>
      </p:sp>
      <p:sp>
        <p:nvSpPr>
          <p:cNvPr name="TextBox 7" id="7"/>
          <p:cNvSpPr txBox="true"/>
          <p:nvPr/>
        </p:nvSpPr>
        <p:spPr>
          <a:xfrm rot="0">
            <a:off x="69681" y="3640701"/>
            <a:ext cx="2359940" cy="21145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disclaimer travelling across  the screen</a:t>
            </a:r>
          </a:p>
        </p:txBody>
      </p:sp>
      <p:sp>
        <p:nvSpPr>
          <p:cNvPr name="TextBox 8" id="8"/>
          <p:cNvSpPr txBox="true"/>
          <p:nvPr/>
        </p:nvSpPr>
        <p:spPr>
          <a:xfrm rot="0">
            <a:off x="12635107" y="971550"/>
            <a:ext cx="5636891" cy="1065221"/>
          </a:xfrm>
          <a:prstGeom prst="rect">
            <a:avLst/>
          </a:prstGeom>
        </p:spPr>
        <p:txBody>
          <a:bodyPr anchor="t" rtlCol="false" tIns="0" lIns="0" bIns="0" rIns="0">
            <a:spAutoFit/>
          </a:bodyPr>
          <a:lstStyle/>
          <a:p>
            <a:pPr algn="ctr">
              <a:lnSpc>
                <a:spcPts val="4287"/>
              </a:lnSpc>
            </a:pPr>
            <a:r>
              <a:rPr lang="en-US" sz="3062">
                <a:solidFill>
                  <a:srgbClr val="000000"/>
                </a:solidFill>
                <a:latin typeface="Canva Sans Bold"/>
              </a:rPr>
              <a:t>alert showing up at the end when the timer is completed </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1145396"/>
            <a:ext cx="16230600" cy="799620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Regular"/>
              </a:rPr>
              <a:t>08</a:t>
            </a:r>
          </a:p>
        </p:txBody>
      </p:sp>
      <p:sp>
        <p:nvSpPr>
          <p:cNvPr name="TextBox 4" id="4"/>
          <p:cNvSpPr txBox="true"/>
          <p:nvPr/>
        </p:nvSpPr>
        <p:spPr>
          <a:xfrm rot="0">
            <a:off x="1028700" y="1729037"/>
            <a:ext cx="14609369" cy="7814500"/>
          </a:xfrm>
          <a:prstGeom prst="rect">
            <a:avLst/>
          </a:prstGeom>
        </p:spPr>
        <p:txBody>
          <a:bodyPr anchor="t" rtlCol="false" tIns="0" lIns="0" bIns="0" rIns="0">
            <a:spAutoFit/>
          </a:bodyPr>
          <a:lstStyle/>
          <a:p>
            <a:pPr algn="ctr">
              <a:lnSpc>
                <a:spcPts val="5196"/>
              </a:lnSpc>
            </a:pPr>
            <a:r>
              <a:rPr lang="en-US" sz="3711">
                <a:solidFill>
                  <a:srgbClr val="404040"/>
                </a:solidFill>
                <a:latin typeface="Canva Sans"/>
              </a:rPr>
              <a:t>In India, the practise of picking politicians or parties </a:t>
            </a:r>
          </a:p>
          <a:p>
            <a:pPr algn="ctr">
              <a:lnSpc>
                <a:spcPts val="5196"/>
              </a:lnSpc>
            </a:pPr>
            <a:r>
              <a:rPr lang="en-US" sz="3711">
                <a:solidFill>
                  <a:srgbClr val="404040"/>
                </a:solidFill>
                <a:latin typeface="Canva Sans"/>
              </a:rPr>
              <a:t>through the voting system faces issues such as insecurity, </a:t>
            </a:r>
          </a:p>
          <a:p>
            <a:pPr algn="ctr">
              <a:lnSpc>
                <a:spcPts val="5196"/>
              </a:lnSpc>
            </a:pPr>
            <a:r>
              <a:rPr lang="en-US" sz="3711">
                <a:solidFill>
                  <a:srgbClr val="404040"/>
                </a:solidFill>
                <a:latin typeface="Canva Sans"/>
              </a:rPr>
              <a:t>corruption, and limited accessibility. However, by implementing </a:t>
            </a:r>
          </a:p>
          <a:p>
            <a:pPr algn="ctr">
              <a:lnSpc>
                <a:spcPts val="5196"/>
              </a:lnSpc>
            </a:pPr>
            <a:r>
              <a:rPr lang="en-US" sz="3711">
                <a:solidFill>
                  <a:srgbClr val="404040"/>
                </a:solidFill>
                <a:latin typeface="Canva Sans"/>
              </a:rPr>
              <a:t>procedures such as those advocated by "Janmat," these</a:t>
            </a:r>
          </a:p>
          <a:p>
            <a:pPr algn="ctr">
              <a:lnSpc>
                <a:spcPts val="5196"/>
              </a:lnSpc>
            </a:pPr>
            <a:r>
              <a:rPr lang="en-US" sz="3711">
                <a:solidFill>
                  <a:srgbClr val="404040"/>
                </a:solidFill>
                <a:latin typeface="Canva Sans"/>
              </a:rPr>
              <a:t> challenges can be addressed. India can strengthen its </a:t>
            </a:r>
          </a:p>
          <a:p>
            <a:pPr algn="ctr">
              <a:lnSpc>
                <a:spcPts val="5196"/>
              </a:lnSpc>
            </a:pPr>
            <a:r>
              <a:rPr lang="en-US" sz="3711">
                <a:solidFill>
                  <a:srgbClr val="404040"/>
                </a:solidFill>
                <a:latin typeface="Canva Sans"/>
              </a:rPr>
              <a:t>electoral processes and create a more inclusive, fair, and </a:t>
            </a:r>
          </a:p>
          <a:p>
            <a:pPr algn="ctr">
              <a:lnSpc>
                <a:spcPts val="5196"/>
              </a:lnSpc>
            </a:pPr>
            <a:r>
              <a:rPr lang="en-US" sz="3711">
                <a:solidFill>
                  <a:srgbClr val="404040"/>
                </a:solidFill>
                <a:latin typeface="Canva Sans"/>
              </a:rPr>
              <a:t>representative democracy for its citizens by prioritising</a:t>
            </a:r>
          </a:p>
          <a:p>
            <a:pPr algn="ctr">
              <a:lnSpc>
                <a:spcPts val="5196"/>
              </a:lnSpc>
            </a:pPr>
            <a:r>
              <a:rPr lang="en-US" sz="3711">
                <a:solidFill>
                  <a:srgbClr val="404040"/>
                </a:solidFill>
                <a:latin typeface="Canva Sans"/>
              </a:rPr>
              <a:t> security, transparency, voter education, and accessibility.</a:t>
            </a:r>
          </a:p>
          <a:p>
            <a:pPr algn="ctr">
              <a:lnSpc>
                <a:spcPts val="5196"/>
              </a:lnSpc>
            </a:pPr>
          </a:p>
          <a:p>
            <a:pPr algn="ctr">
              <a:lnSpc>
                <a:spcPts val="5196"/>
              </a:lnSpc>
            </a:pPr>
            <a:r>
              <a:rPr lang="en-US" sz="3711">
                <a:solidFill>
                  <a:srgbClr val="404040"/>
                </a:solidFill>
                <a:latin typeface="Canva Sans"/>
              </a:rPr>
              <a:t>NOTE :- T</a:t>
            </a:r>
            <a:r>
              <a:rPr lang="en-US" sz="3711">
                <a:solidFill>
                  <a:srgbClr val="404040"/>
                </a:solidFill>
                <a:latin typeface="Canva Sans"/>
              </a:rPr>
              <a:t>he notion of "Janmat" is fictitious, and the given </a:t>
            </a:r>
          </a:p>
          <a:p>
            <a:pPr algn="ctr">
              <a:lnSpc>
                <a:spcPts val="5196"/>
              </a:lnSpc>
            </a:pPr>
            <a:r>
              <a:rPr lang="en-US" sz="3711">
                <a:solidFill>
                  <a:srgbClr val="404040"/>
                </a:solidFill>
                <a:latin typeface="Canva Sans"/>
              </a:rPr>
              <a:t>solutions are broad suggestions based on the </a:t>
            </a:r>
          </a:p>
          <a:p>
            <a:pPr algn="ctr">
              <a:lnSpc>
                <a:spcPts val="5196"/>
              </a:lnSpc>
              <a:spcBef>
                <a:spcPct val="0"/>
              </a:spcBef>
            </a:pPr>
            <a:r>
              <a:rPr lang="en-US" sz="3711">
                <a:solidFill>
                  <a:srgbClr val="404040"/>
                </a:solidFill>
                <a:latin typeface="Canva Sans"/>
              </a:rPr>
              <a:t>issues outlined in the provided scenario.</a:t>
            </a:r>
          </a:p>
        </p:txBody>
      </p:sp>
      <p:sp>
        <p:nvSpPr>
          <p:cNvPr name="TextBox 5" id="5"/>
          <p:cNvSpPr txBox="true"/>
          <p:nvPr/>
        </p:nvSpPr>
        <p:spPr>
          <a:xfrm rot="0">
            <a:off x="857261" y="537565"/>
            <a:ext cx="4060961" cy="887021"/>
          </a:xfrm>
          <a:prstGeom prst="rect">
            <a:avLst/>
          </a:prstGeom>
        </p:spPr>
        <p:txBody>
          <a:bodyPr anchor="t" rtlCol="false" tIns="0" lIns="0" bIns="0" rIns="0">
            <a:spAutoFit/>
          </a:bodyPr>
          <a:lstStyle/>
          <a:p>
            <a:pPr algn="ctr">
              <a:lnSpc>
                <a:spcPts val="7279"/>
              </a:lnSpc>
            </a:pPr>
            <a:r>
              <a:rPr lang="en-US" sz="5199">
                <a:solidFill>
                  <a:srgbClr val="404040"/>
                </a:solidFill>
                <a:latin typeface="Canva Sans 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05563" y="1529366"/>
            <a:ext cx="10076874" cy="6874250"/>
          </a:xfrm>
          <a:custGeom>
            <a:avLst/>
            <a:gdLst/>
            <a:ahLst/>
            <a:cxnLst/>
            <a:rect r="r" b="b" t="t" l="l"/>
            <a:pathLst>
              <a:path h="6874250" w="10076874">
                <a:moveTo>
                  <a:pt x="0" y="0"/>
                </a:moveTo>
                <a:lnTo>
                  <a:pt x="10076874" y="0"/>
                </a:lnTo>
                <a:lnTo>
                  <a:pt x="10076874" y="6874250"/>
                </a:lnTo>
                <a:lnTo>
                  <a:pt x="0" y="6874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114" t="18114" r="29827" b="29827"/>
          <a:stretch>
            <a:fillRect/>
          </a:stretch>
        </p:blipFill>
        <p:spPr>
          <a:xfrm flipH="false" flipV="false">
            <a:off x="0" y="0"/>
            <a:ext cx="18288000" cy="10287000"/>
          </a:xfrm>
          <a:prstGeom prst="rect">
            <a:avLst/>
          </a:prstGeom>
        </p:spPr>
      </p:pic>
      <p:sp>
        <p:nvSpPr>
          <p:cNvPr name="Freeform 3" id="3"/>
          <p:cNvSpPr/>
          <p:nvPr/>
        </p:nvSpPr>
        <p:spPr>
          <a:xfrm flipH="false" flipV="false" rot="-3207916">
            <a:off x="-892766" y="6371229"/>
            <a:ext cx="7200900" cy="8229600"/>
          </a:xfrm>
          <a:custGeom>
            <a:avLst/>
            <a:gdLst/>
            <a:ahLst/>
            <a:cxnLst/>
            <a:rect r="r" b="b" t="t" l="l"/>
            <a:pathLst>
              <a:path h="8229600" w="7200900">
                <a:moveTo>
                  <a:pt x="0" y="0"/>
                </a:moveTo>
                <a:lnTo>
                  <a:pt x="7200900" y="0"/>
                </a:lnTo>
                <a:lnTo>
                  <a:pt x="72009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85815">
            <a:off x="-4772726" y="4733817"/>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TextBox 5" id="5"/>
          <p:cNvSpPr txBox="true"/>
          <p:nvPr/>
        </p:nvSpPr>
        <p:spPr>
          <a:xfrm rot="0">
            <a:off x="-2067125" y="82757"/>
            <a:ext cx="14087209" cy="1783659"/>
          </a:xfrm>
          <a:prstGeom prst="rect">
            <a:avLst/>
          </a:prstGeom>
        </p:spPr>
        <p:txBody>
          <a:bodyPr anchor="t" rtlCol="false" tIns="0" lIns="0" bIns="0" rIns="0">
            <a:spAutoFit/>
          </a:bodyPr>
          <a:lstStyle/>
          <a:p>
            <a:pPr algn="ctr">
              <a:lnSpc>
                <a:spcPts val="14560"/>
              </a:lnSpc>
            </a:pPr>
            <a:r>
              <a:rPr lang="en-US" sz="10400">
                <a:solidFill>
                  <a:srgbClr val="404040"/>
                </a:solidFill>
                <a:latin typeface="Nunito Sans Bold"/>
              </a:rPr>
              <a:t>IP PROJECT</a:t>
            </a:r>
          </a:p>
        </p:txBody>
      </p:sp>
      <p:sp>
        <p:nvSpPr>
          <p:cNvPr name="Freeform 6" id="6"/>
          <p:cNvSpPr/>
          <p:nvPr/>
        </p:nvSpPr>
        <p:spPr>
          <a:xfrm flipH="false" flipV="false" rot="7534804">
            <a:off x="13792673" y="-3468596"/>
            <a:ext cx="6933254" cy="7923719"/>
          </a:xfrm>
          <a:custGeom>
            <a:avLst/>
            <a:gdLst/>
            <a:ahLst/>
            <a:cxnLst/>
            <a:rect r="r" b="b" t="t" l="l"/>
            <a:pathLst>
              <a:path h="7923719" w="6933254">
                <a:moveTo>
                  <a:pt x="0" y="0"/>
                </a:moveTo>
                <a:lnTo>
                  <a:pt x="6933254" y="0"/>
                </a:lnTo>
                <a:lnTo>
                  <a:pt x="6933254" y="7923719"/>
                </a:lnTo>
                <a:lnTo>
                  <a:pt x="0" y="7923719"/>
                </a:lnTo>
                <a:lnTo>
                  <a:pt x="0" y="0"/>
                </a:lnTo>
                <a:close/>
              </a:path>
            </a:pathLst>
          </a:custGeom>
          <a:blipFill>
            <a:blip r:embed="rId3"/>
            <a:stretch>
              <a:fillRect l="0" t="0" r="0" b="0"/>
            </a:stretch>
          </a:blipFill>
        </p:spPr>
      </p:sp>
      <p:sp>
        <p:nvSpPr>
          <p:cNvPr name="Freeform 7" id="7"/>
          <p:cNvSpPr/>
          <p:nvPr/>
        </p:nvSpPr>
        <p:spPr>
          <a:xfrm flipH="false" flipV="false" rot="5933096">
            <a:off x="16349107" y="-1793071"/>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TextBox 8" id="8"/>
          <p:cNvSpPr txBox="true"/>
          <p:nvPr/>
        </p:nvSpPr>
        <p:spPr>
          <a:xfrm rot="0">
            <a:off x="13102275" y="4839119"/>
            <a:ext cx="4716177" cy="1810871"/>
          </a:xfrm>
          <a:prstGeom prst="rect">
            <a:avLst/>
          </a:prstGeom>
        </p:spPr>
        <p:txBody>
          <a:bodyPr anchor="t" rtlCol="false" tIns="0" lIns="0" bIns="0" rIns="0">
            <a:spAutoFit/>
          </a:bodyPr>
          <a:lstStyle/>
          <a:p>
            <a:pPr algn="ctr">
              <a:lnSpc>
                <a:spcPts val="7279"/>
              </a:lnSpc>
            </a:pPr>
            <a:r>
              <a:rPr lang="en-US" sz="5199">
                <a:solidFill>
                  <a:srgbClr val="404040"/>
                </a:solidFill>
                <a:latin typeface="Canva Sans Bold"/>
              </a:rPr>
              <a:t>Submitted by :</a:t>
            </a:r>
          </a:p>
          <a:p>
            <a:pPr algn="ctr">
              <a:lnSpc>
                <a:spcPts val="7279"/>
              </a:lnSpc>
            </a:pPr>
          </a:p>
        </p:txBody>
      </p:sp>
      <p:sp>
        <p:nvSpPr>
          <p:cNvPr name="TextBox 9" id="9"/>
          <p:cNvSpPr txBox="true"/>
          <p:nvPr/>
        </p:nvSpPr>
        <p:spPr>
          <a:xfrm rot="0">
            <a:off x="11015480" y="6031522"/>
            <a:ext cx="7064108" cy="3088682"/>
          </a:xfrm>
          <a:prstGeom prst="rect">
            <a:avLst/>
          </a:prstGeom>
        </p:spPr>
        <p:txBody>
          <a:bodyPr anchor="t" rtlCol="false" tIns="0" lIns="0" bIns="0" rIns="0">
            <a:spAutoFit/>
          </a:bodyPr>
          <a:lstStyle/>
          <a:p>
            <a:pPr algn="ctr">
              <a:lnSpc>
                <a:spcPts val="6115"/>
              </a:lnSpc>
            </a:pPr>
            <a:r>
              <a:rPr lang="en-US" sz="4368">
                <a:solidFill>
                  <a:srgbClr val="404040"/>
                </a:solidFill>
                <a:latin typeface="Canva Sans Bold"/>
              </a:rPr>
              <a:t>1) Sampada 2010992077</a:t>
            </a:r>
          </a:p>
          <a:p>
            <a:pPr algn="ctr">
              <a:lnSpc>
                <a:spcPts val="6115"/>
              </a:lnSpc>
            </a:pPr>
            <a:r>
              <a:rPr lang="en-US" sz="4368">
                <a:solidFill>
                  <a:srgbClr val="404040"/>
                </a:solidFill>
                <a:latin typeface="Canva Sans Bold"/>
              </a:rPr>
              <a:t>2)  Sanchit 2010992081 </a:t>
            </a:r>
          </a:p>
          <a:p>
            <a:pPr algn="ctr">
              <a:lnSpc>
                <a:spcPts val="6115"/>
              </a:lnSpc>
            </a:pPr>
            <a:r>
              <a:rPr lang="en-US" sz="4368">
                <a:solidFill>
                  <a:srgbClr val="404040"/>
                </a:solidFill>
                <a:latin typeface="Canva Sans Bold"/>
              </a:rPr>
              <a:t>3) Shreshtha 2010992096</a:t>
            </a:r>
          </a:p>
          <a:p>
            <a:pPr algn="ctr">
              <a:lnSpc>
                <a:spcPts val="6115"/>
              </a:lnSpc>
            </a:pPr>
            <a:r>
              <a:rPr lang="en-US" sz="4368">
                <a:solidFill>
                  <a:srgbClr val="404040"/>
                </a:solidFill>
                <a:latin typeface="Canva Sans Bold"/>
              </a:rPr>
              <a:t>4) Shruti 2010992097</a:t>
            </a:r>
          </a:p>
        </p:txBody>
      </p:sp>
      <p:sp>
        <p:nvSpPr>
          <p:cNvPr name="TextBox 10" id="10"/>
          <p:cNvSpPr txBox="true"/>
          <p:nvPr/>
        </p:nvSpPr>
        <p:spPr>
          <a:xfrm rot="0">
            <a:off x="2335458" y="1843144"/>
            <a:ext cx="5246752" cy="1664142"/>
          </a:xfrm>
          <a:prstGeom prst="rect">
            <a:avLst/>
          </a:prstGeom>
        </p:spPr>
        <p:txBody>
          <a:bodyPr anchor="t" rtlCol="false" tIns="0" lIns="0" bIns="0" rIns="0">
            <a:spAutoFit/>
          </a:bodyPr>
          <a:lstStyle/>
          <a:p>
            <a:pPr algn="ctr">
              <a:lnSpc>
                <a:spcPts val="13637"/>
              </a:lnSpc>
            </a:pPr>
            <a:r>
              <a:rPr lang="en-US" sz="9740">
                <a:solidFill>
                  <a:srgbClr val="404040"/>
                </a:solidFill>
                <a:cs typeface="Canva Sans Bold"/>
              </a:rPr>
              <a:t>जनमत</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5000"/>
          </a:blip>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496800" y="2169150"/>
            <a:ext cx="7640572" cy="1039543"/>
            <a:chOff x="0" y="0"/>
            <a:chExt cx="5412718" cy="736431"/>
          </a:xfrm>
        </p:grpSpPr>
        <p:sp>
          <p:nvSpPr>
            <p:cNvPr name="Freeform 4" id="4"/>
            <p:cNvSpPr/>
            <p:nvPr/>
          </p:nvSpPr>
          <p:spPr>
            <a:xfrm flipH="false" flipV="false" rot="0">
              <a:off x="0" y="0"/>
              <a:ext cx="5412718" cy="736431"/>
            </a:xfrm>
            <a:custGeom>
              <a:avLst/>
              <a:gdLst/>
              <a:ahLst/>
              <a:cxnLst/>
              <a:rect r="r" b="b" t="t" l="l"/>
              <a:pathLst>
                <a:path h="736431" w="5412718">
                  <a:moveTo>
                    <a:pt x="5288257" y="736431"/>
                  </a:moveTo>
                  <a:lnTo>
                    <a:pt x="124460" y="736431"/>
                  </a:lnTo>
                  <a:cubicBezTo>
                    <a:pt x="55880" y="736431"/>
                    <a:pt x="0" y="680551"/>
                    <a:pt x="0" y="611971"/>
                  </a:cubicBezTo>
                  <a:lnTo>
                    <a:pt x="0" y="124460"/>
                  </a:lnTo>
                  <a:cubicBezTo>
                    <a:pt x="0" y="55880"/>
                    <a:pt x="55880" y="0"/>
                    <a:pt x="124460" y="0"/>
                  </a:cubicBezTo>
                  <a:lnTo>
                    <a:pt x="5288257" y="0"/>
                  </a:lnTo>
                  <a:cubicBezTo>
                    <a:pt x="5356838" y="0"/>
                    <a:pt x="5412718" y="55880"/>
                    <a:pt x="5412718" y="124460"/>
                  </a:cubicBezTo>
                  <a:lnTo>
                    <a:pt x="5412718" y="611971"/>
                  </a:lnTo>
                  <a:cubicBezTo>
                    <a:pt x="5412718" y="680551"/>
                    <a:pt x="5356838" y="736431"/>
                    <a:pt x="5288257" y="736431"/>
                  </a:cubicBezTo>
                  <a:close/>
                </a:path>
              </a:pathLst>
            </a:custGeom>
            <a:solidFill>
              <a:srgbClr val="FADDB7"/>
            </a:solidFill>
          </p:spPr>
        </p:sp>
      </p:grpSp>
      <p:grpSp>
        <p:nvGrpSpPr>
          <p:cNvPr name="Group 5" id="5"/>
          <p:cNvGrpSpPr>
            <a:grpSpLocks noChangeAspect="true"/>
          </p:cNvGrpSpPr>
          <p:nvPr/>
        </p:nvGrpSpPr>
        <p:grpSpPr>
          <a:xfrm rot="0">
            <a:off x="9212119" y="2885449"/>
            <a:ext cx="7765224" cy="4454039"/>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28" r="0" b="-3228"/>
              </a:stretch>
            </a:blipFill>
          </p:spPr>
        </p:sp>
      </p:grpSp>
      <p:sp>
        <p:nvSpPr>
          <p:cNvPr name="TextBox 11" id="11"/>
          <p:cNvSpPr txBox="true"/>
          <p:nvPr/>
        </p:nvSpPr>
        <p:spPr>
          <a:xfrm rot="0">
            <a:off x="1496800" y="2181267"/>
            <a:ext cx="7329671" cy="1668668"/>
          </a:xfrm>
          <a:prstGeom prst="rect">
            <a:avLst/>
          </a:prstGeom>
        </p:spPr>
        <p:txBody>
          <a:bodyPr anchor="t" rtlCol="false" tIns="0" lIns="0" bIns="0" rIns="0">
            <a:spAutoFit/>
          </a:bodyPr>
          <a:lstStyle/>
          <a:p>
            <a:pPr algn="ctr">
              <a:lnSpc>
                <a:spcPts val="6719"/>
              </a:lnSpc>
            </a:pPr>
            <a:r>
              <a:rPr lang="en-US" sz="4800" spc="48">
                <a:solidFill>
                  <a:srgbClr val="404040"/>
                </a:solidFill>
                <a:latin typeface="Nunito Sans Regular Bold"/>
              </a:rPr>
              <a:t>Introduction:</a:t>
            </a:r>
          </a:p>
          <a:p>
            <a:pPr algn="ctr">
              <a:lnSpc>
                <a:spcPts val="6719"/>
              </a:lnSpc>
            </a:pPr>
          </a:p>
        </p:txBody>
      </p:sp>
      <p:sp>
        <p:nvSpPr>
          <p:cNvPr name="TextBox 12" id="12"/>
          <p:cNvSpPr txBox="true"/>
          <p:nvPr/>
        </p:nvSpPr>
        <p:spPr>
          <a:xfrm rot="0">
            <a:off x="1217102" y="3420267"/>
            <a:ext cx="8199967" cy="6262137"/>
          </a:xfrm>
          <a:prstGeom prst="rect">
            <a:avLst/>
          </a:prstGeom>
        </p:spPr>
        <p:txBody>
          <a:bodyPr anchor="t" rtlCol="false" tIns="0" lIns="0" bIns="0" rIns="0">
            <a:spAutoFit/>
          </a:bodyPr>
          <a:lstStyle/>
          <a:p>
            <a:pPr algn="ctr">
              <a:lnSpc>
                <a:spcPts val="5011"/>
              </a:lnSpc>
            </a:pPr>
            <a:r>
              <a:rPr lang="en-US" sz="3579">
                <a:solidFill>
                  <a:srgbClr val="404040"/>
                </a:solidFill>
                <a:latin typeface="Nunito Sans Regular"/>
              </a:rPr>
              <a:t>India, a vibrant democracy, values the voice of its citizens and provides them with the opportunity to elect their representatives through the voting system. However, the fairness and integrity of the electoral process have been compromised in various instances, posing challenges to the democratic principles enshrined in the Indian constitution.</a:t>
            </a:r>
          </a:p>
        </p:txBody>
      </p:sp>
      <p:sp>
        <p:nvSpPr>
          <p:cNvPr name="TextBox 13" id="13"/>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Regular"/>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5000"/>
          </a:blip>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1803030" y="2894012"/>
            <a:ext cx="5054678" cy="1147438"/>
            <a:chOff x="0" y="0"/>
            <a:chExt cx="3683448" cy="836161"/>
          </a:xfrm>
        </p:grpSpPr>
        <p:sp>
          <p:nvSpPr>
            <p:cNvPr name="Freeform 4" id="4"/>
            <p:cNvSpPr/>
            <p:nvPr/>
          </p:nvSpPr>
          <p:spPr>
            <a:xfrm flipH="false" flipV="false" rot="0">
              <a:off x="0" y="0"/>
              <a:ext cx="3683448" cy="836161"/>
            </a:xfrm>
            <a:custGeom>
              <a:avLst/>
              <a:gdLst/>
              <a:ahLst/>
              <a:cxnLst/>
              <a:rect r="r" b="b" t="t" l="l"/>
              <a:pathLst>
                <a:path h="836161" w="3683448">
                  <a:moveTo>
                    <a:pt x="3558987" y="836161"/>
                  </a:moveTo>
                  <a:lnTo>
                    <a:pt x="124460" y="836161"/>
                  </a:lnTo>
                  <a:cubicBezTo>
                    <a:pt x="55880" y="836161"/>
                    <a:pt x="0" y="780281"/>
                    <a:pt x="0" y="711701"/>
                  </a:cubicBezTo>
                  <a:lnTo>
                    <a:pt x="0" y="124460"/>
                  </a:lnTo>
                  <a:cubicBezTo>
                    <a:pt x="0" y="55880"/>
                    <a:pt x="55880" y="0"/>
                    <a:pt x="124460" y="0"/>
                  </a:cubicBezTo>
                  <a:lnTo>
                    <a:pt x="3558988" y="0"/>
                  </a:lnTo>
                  <a:cubicBezTo>
                    <a:pt x="3627568" y="0"/>
                    <a:pt x="3683448" y="55880"/>
                    <a:pt x="3683448" y="124460"/>
                  </a:cubicBezTo>
                  <a:lnTo>
                    <a:pt x="3683448" y="711701"/>
                  </a:lnTo>
                  <a:cubicBezTo>
                    <a:pt x="3683448" y="780281"/>
                    <a:pt x="3627568" y="836161"/>
                    <a:pt x="3558988" y="836161"/>
                  </a:cubicBezTo>
                  <a:close/>
                </a:path>
              </a:pathLst>
            </a:custGeom>
            <a:solidFill>
              <a:srgbClr val="FADDB7"/>
            </a:solidFill>
          </p:spPr>
        </p:sp>
      </p:grpSp>
      <p:sp>
        <p:nvSpPr>
          <p:cNvPr name="TextBox 5" id="5"/>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Regular"/>
              </a:rPr>
              <a:t>03</a:t>
            </a:r>
          </a:p>
        </p:txBody>
      </p:sp>
      <p:grpSp>
        <p:nvGrpSpPr>
          <p:cNvPr name="Group 6" id="6"/>
          <p:cNvGrpSpPr/>
          <p:nvPr/>
        </p:nvGrpSpPr>
        <p:grpSpPr>
          <a:xfrm rot="0">
            <a:off x="1456898" y="2901771"/>
            <a:ext cx="5257542" cy="1139679"/>
            <a:chOff x="0" y="0"/>
            <a:chExt cx="3857362" cy="836161"/>
          </a:xfrm>
        </p:grpSpPr>
        <p:sp>
          <p:nvSpPr>
            <p:cNvPr name="Freeform 7" id="7"/>
            <p:cNvSpPr/>
            <p:nvPr/>
          </p:nvSpPr>
          <p:spPr>
            <a:xfrm flipH="false" flipV="false" rot="0">
              <a:off x="0" y="0"/>
              <a:ext cx="3857362" cy="836161"/>
            </a:xfrm>
            <a:custGeom>
              <a:avLst/>
              <a:gdLst/>
              <a:ahLst/>
              <a:cxnLst/>
              <a:rect r="r" b="b" t="t" l="l"/>
              <a:pathLst>
                <a:path h="836161" w="3857362">
                  <a:moveTo>
                    <a:pt x="3732902" y="836161"/>
                  </a:moveTo>
                  <a:lnTo>
                    <a:pt x="124460" y="836161"/>
                  </a:lnTo>
                  <a:cubicBezTo>
                    <a:pt x="55880" y="836161"/>
                    <a:pt x="0" y="780281"/>
                    <a:pt x="0" y="711701"/>
                  </a:cubicBezTo>
                  <a:lnTo>
                    <a:pt x="0" y="124460"/>
                  </a:lnTo>
                  <a:cubicBezTo>
                    <a:pt x="0" y="55880"/>
                    <a:pt x="55880" y="0"/>
                    <a:pt x="124460" y="0"/>
                  </a:cubicBezTo>
                  <a:lnTo>
                    <a:pt x="3732902" y="0"/>
                  </a:lnTo>
                  <a:cubicBezTo>
                    <a:pt x="3801482" y="0"/>
                    <a:pt x="3857362" y="55880"/>
                    <a:pt x="3857362" y="124460"/>
                  </a:cubicBezTo>
                  <a:lnTo>
                    <a:pt x="3857362" y="711701"/>
                  </a:lnTo>
                  <a:cubicBezTo>
                    <a:pt x="3857362" y="780281"/>
                    <a:pt x="3801482" y="836161"/>
                    <a:pt x="3732902" y="836161"/>
                  </a:cubicBezTo>
                  <a:close/>
                </a:path>
              </a:pathLst>
            </a:custGeom>
            <a:solidFill>
              <a:srgbClr val="FADDB7"/>
            </a:solidFill>
          </p:spPr>
        </p:sp>
      </p:grpSp>
      <p:grpSp>
        <p:nvGrpSpPr>
          <p:cNvPr name="Group 8" id="8"/>
          <p:cNvGrpSpPr/>
          <p:nvPr/>
        </p:nvGrpSpPr>
        <p:grpSpPr>
          <a:xfrm rot="0">
            <a:off x="5226276" y="581871"/>
            <a:ext cx="9261163" cy="1216773"/>
            <a:chOff x="0" y="0"/>
            <a:chExt cx="5026470" cy="660400"/>
          </a:xfrm>
        </p:grpSpPr>
        <p:sp>
          <p:nvSpPr>
            <p:cNvPr name="Freeform 9" id="9"/>
            <p:cNvSpPr/>
            <p:nvPr/>
          </p:nvSpPr>
          <p:spPr>
            <a:xfrm flipH="false" flipV="false" rot="0">
              <a:off x="0" y="0"/>
              <a:ext cx="5026470" cy="660400"/>
            </a:xfrm>
            <a:custGeom>
              <a:avLst/>
              <a:gdLst/>
              <a:ahLst/>
              <a:cxnLst/>
              <a:rect r="r" b="b" t="t" l="l"/>
              <a:pathLst>
                <a:path h="660400" w="5026470">
                  <a:moveTo>
                    <a:pt x="4902010" y="660400"/>
                  </a:moveTo>
                  <a:lnTo>
                    <a:pt x="124460" y="660400"/>
                  </a:lnTo>
                  <a:cubicBezTo>
                    <a:pt x="55880" y="660400"/>
                    <a:pt x="0" y="604520"/>
                    <a:pt x="0" y="535940"/>
                  </a:cubicBezTo>
                  <a:lnTo>
                    <a:pt x="0" y="124460"/>
                  </a:lnTo>
                  <a:cubicBezTo>
                    <a:pt x="0" y="55880"/>
                    <a:pt x="55880" y="0"/>
                    <a:pt x="124460" y="0"/>
                  </a:cubicBezTo>
                  <a:lnTo>
                    <a:pt x="4902010" y="0"/>
                  </a:lnTo>
                  <a:cubicBezTo>
                    <a:pt x="4970590" y="0"/>
                    <a:pt x="5026470" y="55880"/>
                    <a:pt x="5026470" y="124460"/>
                  </a:cubicBezTo>
                  <a:lnTo>
                    <a:pt x="5026470" y="535940"/>
                  </a:lnTo>
                  <a:cubicBezTo>
                    <a:pt x="5026470" y="604520"/>
                    <a:pt x="4970590" y="660400"/>
                    <a:pt x="4902010" y="660400"/>
                  </a:cubicBezTo>
                  <a:close/>
                </a:path>
              </a:pathLst>
            </a:custGeom>
            <a:solidFill>
              <a:srgbClr val="D3D9C8"/>
            </a:solidFill>
          </p:spPr>
        </p:sp>
      </p:grpSp>
      <p:sp>
        <p:nvSpPr>
          <p:cNvPr name="TextBox 10" id="10"/>
          <p:cNvSpPr txBox="true"/>
          <p:nvPr/>
        </p:nvSpPr>
        <p:spPr>
          <a:xfrm rot="0">
            <a:off x="5226276" y="819418"/>
            <a:ext cx="9261163" cy="655954"/>
          </a:xfrm>
          <a:prstGeom prst="rect">
            <a:avLst/>
          </a:prstGeom>
        </p:spPr>
        <p:txBody>
          <a:bodyPr anchor="t" rtlCol="false" tIns="0" lIns="0" bIns="0" rIns="0">
            <a:spAutoFit/>
          </a:bodyPr>
          <a:lstStyle/>
          <a:p>
            <a:pPr algn="ctr">
              <a:lnSpc>
                <a:spcPts val="5320"/>
              </a:lnSpc>
            </a:pPr>
            <a:r>
              <a:rPr lang="en-US" sz="3800">
                <a:solidFill>
                  <a:srgbClr val="404040"/>
                </a:solidFill>
                <a:latin typeface="Alice"/>
              </a:rPr>
              <a:t>Challenges Faced in the Electoral Process:</a:t>
            </a:r>
          </a:p>
        </p:txBody>
      </p:sp>
      <p:grpSp>
        <p:nvGrpSpPr>
          <p:cNvPr name="Group 11" id="11"/>
          <p:cNvGrpSpPr/>
          <p:nvPr/>
        </p:nvGrpSpPr>
        <p:grpSpPr>
          <a:xfrm rot="0">
            <a:off x="6245109" y="6742562"/>
            <a:ext cx="5054678" cy="1147438"/>
            <a:chOff x="0" y="0"/>
            <a:chExt cx="3683448" cy="836161"/>
          </a:xfrm>
        </p:grpSpPr>
        <p:sp>
          <p:nvSpPr>
            <p:cNvPr name="Freeform 12" id="12"/>
            <p:cNvSpPr/>
            <p:nvPr/>
          </p:nvSpPr>
          <p:spPr>
            <a:xfrm flipH="false" flipV="false" rot="0">
              <a:off x="0" y="0"/>
              <a:ext cx="3683448" cy="836161"/>
            </a:xfrm>
            <a:custGeom>
              <a:avLst/>
              <a:gdLst/>
              <a:ahLst/>
              <a:cxnLst/>
              <a:rect r="r" b="b" t="t" l="l"/>
              <a:pathLst>
                <a:path h="836161" w="3683448">
                  <a:moveTo>
                    <a:pt x="3558987" y="836161"/>
                  </a:moveTo>
                  <a:lnTo>
                    <a:pt x="124460" y="836161"/>
                  </a:lnTo>
                  <a:cubicBezTo>
                    <a:pt x="55880" y="836161"/>
                    <a:pt x="0" y="780281"/>
                    <a:pt x="0" y="711701"/>
                  </a:cubicBezTo>
                  <a:lnTo>
                    <a:pt x="0" y="124460"/>
                  </a:lnTo>
                  <a:cubicBezTo>
                    <a:pt x="0" y="55880"/>
                    <a:pt x="55880" y="0"/>
                    <a:pt x="124460" y="0"/>
                  </a:cubicBezTo>
                  <a:lnTo>
                    <a:pt x="3558988" y="0"/>
                  </a:lnTo>
                  <a:cubicBezTo>
                    <a:pt x="3627568" y="0"/>
                    <a:pt x="3683448" y="55880"/>
                    <a:pt x="3683448" y="124460"/>
                  </a:cubicBezTo>
                  <a:lnTo>
                    <a:pt x="3683448" y="711701"/>
                  </a:lnTo>
                  <a:cubicBezTo>
                    <a:pt x="3683448" y="780281"/>
                    <a:pt x="3627568" y="836161"/>
                    <a:pt x="3558988" y="836161"/>
                  </a:cubicBezTo>
                  <a:close/>
                </a:path>
              </a:pathLst>
            </a:custGeom>
            <a:solidFill>
              <a:srgbClr val="FADDB7"/>
            </a:solidFill>
          </p:spPr>
        </p:sp>
      </p:grpSp>
      <p:sp>
        <p:nvSpPr>
          <p:cNvPr name="TextBox 13" id="13"/>
          <p:cNvSpPr txBox="true"/>
          <p:nvPr/>
        </p:nvSpPr>
        <p:spPr>
          <a:xfrm rot="0">
            <a:off x="1558329" y="2844621"/>
            <a:ext cx="5054678" cy="1099707"/>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Bold"/>
              </a:rPr>
              <a:t>Insecurity at Polling Stations:</a:t>
            </a:r>
          </a:p>
        </p:txBody>
      </p:sp>
      <p:sp>
        <p:nvSpPr>
          <p:cNvPr name="TextBox 14" id="14"/>
          <p:cNvSpPr txBox="true"/>
          <p:nvPr/>
        </p:nvSpPr>
        <p:spPr>
          <a:xfrm rot="0">
            <a:off x="11678527" y="2941741"/>
            <a:ext cx="5054678" cy="1099708"/>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Bold"/>
              </a:rPr>
              <a:t>Corruption and Vote-Selling</a:t>
            </a:r>
          </a:p>
        </p:txBody>
      </p:sp>
      <p:sp>
        <p:nvSpPr>
          <p:cNvPr name="TextBox 15" id="15"/>
          <p:cNvSpPr txBox="true"/>
          <p:nvPr/>
        </p:nvSpPr>
        <p:spPr>
          <a:xfrm rot="0">
            <a:off x="6245109" y="6790292"/>
            <a:ext cx="5054678" cy="1099708"/>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Bold"/>
              </a:rPr>
              <a:t>Accessibility and Travel Constraints</a:t>
            </a:r>
          </a:p>
        </p:txBody>
      </p:sp>
      <p:sp>
        <p:nvSpPr>
          <p:cNvPr name="TextBox 16" id="16"/>
          <p:cNvSpPr txBox="true"/>
          <p:nvPr/>
        </p:nvSpPr>
        <p:spPr>
          <a:xfrm rot="0">
            <a:off x="1456898" y="4162220"/>
            <a:ext cx="5003649" cy="2203591"/>
          </a:xfrm>
          <a:prstGeom prst="rect">
            <a:avLst/>
          </a:prstGeom>
        </p:spPr>
        <p:txBody>
          <a:bodyPr anchor="t" rtlCol="false" tIns="0" lIns="0" bIns="0" rIns="0">
            <a:spAutoFit/>
          </a:bodyPr>
          <a:lstStyle/>
          <a:p>
            <a:pPr algn="ctr">
              <a:lnSpc>
                <a:spcPts val="2933"/>
              </a:lnSpc>
            </a:pPr>
            <a:r>
              <a:rPr lang="en-US" sz="2095">
                <a:solidFill>
                  <a:srgbClr val="404040"/>
                </a:solidFill>
                <a:latin typeface="Canva Sans"/>
              </a:rPr>
              <a:t>Instances of the hijacking of polling </a:t>
            </a:r>
          </a:p>
          <a:p>
            <a:pPr algn="ctr">
              <a:lnSpc>
                <a:spcPts val="2933"/>
              </a:lnSpc>
            </a:pPr>
            <a:r>
              <a:rPr lang="en-US" sz="2095">
                <a:solidFill>
                  <a:srgbClr val="404040"/>
                </a:solidFill>
                <a:latin typeface="Canva Sans"/>
              </a:rPr>
              <a:t>places undermine the trust and </a:t>
            </a:r>
          </a:p>
          <a:p>
            <a:pPr algn="ctr">
              <a:lnSpc>
                <a:spcPts val="2933"/>
              </a:lnSpc>
            </a:pPr>
            <a:r>
              <a:rPr lang="en-US" sz="2095">
                <a:solidFill>
                  <a:srgbClr val="404040"/>
                </a:solidFill>
                <a:latin typeface="Canva Sans"/>
              </a:rPr>
              <a:t>fairness of elections, creating an </a:t>
            </a:r>
          </a:p>
          <a:p>
            <a:pPr algn="ctr">
              <a:lnSpc>
                <a:spcPts val="2933"/>
              </a:lnSpc>
            </a:pPr>
            <a:r>
              <a:rPr lang="en-US" sz="2095">
                <a:solidFill>
                  <a:srgbClr val="404040"/>
                </a:solidFill>
                <a:latin typeface="Canva Sans"/>
              </a:rPr>
              <a:t>environment where voters may </a:t>
            </a:r>
          </a:p>
          <a:p>
            <a:pPr algn="ctr">
              <a:lnSpc>
                <a:spcPts val="2933"/>
              </a:lnSpc>
            </a:pPr>
            <a:r>
              <a:rPr lang="en-US" sz="2095">
                <a:solidFill>
                  <a:srgbClr val="404040"/>
                </a:solidFill>
                <a:latin typeface="Canva Sans"/>
              </a:rPr>
              <a:t>feel coerced or influenced to </a:t>
            </a:r>
          </a:p>
          <a:p>
            <a:pPr algn="ctr">
              <a:lnSpc>
                <a:spcPts val="2933"/>
              </a:lnSpc>
            </a:pPr>
            <a:r>
              <a:rPr lang="en-US" sz="2095">
                <a:solidFill>
                  <a:srgbClr val="404040"/>
                </a:solidFill>
                <a:latin typeface="Canva Sans"/>
              </a:rPr>
              <a:t>change their choice of representatives.</a:t>
            </a:r>
          </a:p>
        </p:txBody>
      </p:sp>
      <p:sp>
        <p:nvSpPr>
          <p:cNvPr name="TextBox 17" id="17"/>
          <p:cNvSpPr txBox="true"/>
          <p:nvPr/>
        </p:nvSpPr>
        <p:spPr>
          <a:xfrm rot="0">
            <a:off x="11299787" y="4007345"/>
            <a:ext cx="5812158" cy="2358466"/>
          </a:xfrm>
          <a:prstGeom prst="rect">
            <a:avLst/>
          </a:prstGeom>
        </p:spPr>
        <p:txBody>
          <a:bodyPr anchor="t" rtlCol="false" tIns="0" lIns="0" bIns="0" rIns="0">
            <a:spAutoFit/>
          </a:bodyPr>
          <a:lstStyle/>
          <a:p>
            <a:pPr algn="ctr">
              <a:lnSpc>
                <a:spcPts val="3130"/>
              </a:lnSpc>
            </a:pPr>
            <a:r>
              <a:rPr lang="en-US" sz="2235">
                <a:solidFill>
                  <a:srgbClr val="404040"/>
                </a:solidFill>
                <a:latin typeface="Canva Sans"/>
              </a:rPr>
              <a:t>The prevalence of corruption in</a:t>
            </a:r>
          </a:p>
          <a:p>
            <a:pPr algn="ctr">
              <a:lnSpc>
                <a:spcPts val="3130"/>
              </a:lnSpc>
            </a:pPr>
            <a:r>
              <a:rPr lang="en-US" sz="2235">
                <a:solidFill>
                  <a:srgbClr val="404040"/>
                </a:solidFill>
                <a:latin typeface="Canva Sans"/>
              </a:rPr>
              <a:t> some regions has led to voters </a:t>
            </a:r>
          </a:p>
          <a:p>
            <a:pPr algn="ctr">
              <a:lnSpc>
                <a:spcPts val="3130"/>
              </a:lnSpc>
            </a:pPr>
            <a:r>
              <a:rPr lang="en-US" sz="2235">
                <a:solidFill>
                  <a:srgbClr val="404040"/>
                </a:solidFill>
                <a:latin typeface="Canva Sans"/>
              </a:rPr>
              <a:t>being compelled to sell their ballots </a:t>
            </a:r>
          </a:p>
          <a:p>
            <a:pPr algn="ctr">
              <a:lnSpc>
                <a:spcPts val="3130"/>
              </a:lnSpc>
            </a:pPr>
            <a:r>
              <a:rPr lang="en-US" sz="2235">
                <a:solidFill>
                  <a:srgbClr val="404040"/>
                </a:solidFill>
                <a:latin typeface="Canva Sans"/>
              </a:rPr>
              <a:t>in exchange for cash. This undermines </a:t>
            </a:r>
          </a:p>
          <a:p>
            <a:pPr algn="ctr">
              <a:lnSpc>
                <a:spcPts val="3130"/>
              </a:lnSpc>
            </a:pPr>
            <a:r>
              <a:rPr lang="en-US" sz="2235">
                <a:solidFill>
                  <a:srgbClr val="404040"/>
                </a:solidFill>
                <a:latin typeface="Canva Sans"/>
              </a:rPr>
              <a:t>the democratic principles and </a:t>
            </a:r>
          </a:p>
          <a:p>
            <a:pPr algn="ctr">
              <a:lnSpc>
                <a:spcPts val="3130"/>
              </a:lnSpc>
            </a:pPr>
            <a:r>
              <a:rPr lang="en-US" sz="2235">
                <a:solidFill>
                  <a:srgbClr val="404040"/>
                </a:solidFill>
                <a:latin typeface="Canva Sans"/>
              </a:rPr>
              <a:t>diminishes the power of individual choices</a:t>
            </a:r>
          </a:p>
        </p:txBody>
      </p:sp>
      <p:sp>
        <p:nvSpPr>
          <p:cNvPr name="TextBox 18" id="18"/>
          <p:cNvSpPr txBox="true"/>
          <p:nvPr/>
        </p:nvSpPr>
        <p:spPr>
          <a:xfrm rot="0">
            <a:off x="6613008" y="8011844"/>
            <a:ext cx="4496379" cy="1957435"/>
          </a:xfrm>
          <a:prstGeom prst="rect">
            <a:avLst/>
          </a:prstGeom>
        </p:spPr>
        <p:txBody>
          <a:bodyPr anchor="t" rtlCol="false" tIns="0" lIns="0" bIns="0" rIns="0">
            <a:spAutoFit/>
          </a:bodyPr>
          <a:lstStyle/>
          <a:p>
            <a:pPr algn="ctr">
              <a:lnSpc>
                <a:spcPts val="3119"/>
              </a:lnSpc>
            </a:pPr>
            <a:r>
              <a:rPr lang="en-US" sz="2228">
                <a:solidFill>
                  <a:srgbClr val="404040"/>
                </a:solidFill>
                <a:latin typeface="Canva Sans"/>
              </a:rPr>
              <a:t>Many citizens face difficulties in </a:t>
            </a:r>
          </a:p>
          <a:p>
            <a:pPr algn="ctr">
              <a:lnSpc>
                <a:spcPts val="3119"/>
              </a:lnSpc>
            </a:pPr>
            <a:r>
              <a:rPr lang="en-US" sz="2228">
                <a:solidFill>
                  <a:srgbClr val="404040"/>
                </a:solidFill>
                <a:latin typeface="Canva Sans"/>
              </a:rPr>
              <a:t>traveling to polling stations, </a:t>
            </a:r>
          </a:p>
          <a:p>
            <a:pPr algn="ctr">
              <a:lnSpc>
                <a:spcPts val="3119"/>
              </a:lnSpc>
            </a:pPr>
            <a:r>
              <a:rPr lang="en-US" sz="2228">
                <a:solidFill>
                  <a:srgbClr val="404040"/>
                </a:solidFill>
                <a:latin typeface="Canva Sans"/>
              </a:rPr>
              <a:t>particularly in remote areas, </a:t>
            </a:r>
          </a:p>
          <a:p>
            <a:pPr algn="ctr">
              <a:lnSpc>
                <a:spcPts val="3119"/>
              </a:lnSpc>
            </a:pPr>
            <a:r>
              <a:rPr lang="en-US" sz="2228">
                <a:solidFill>
                  <a:srgbClr val="404040"/>
                </a:solidFill>
                <a:latin typeface="Canva Sans"/>
              </a:rPr>
              <a:t>leading to reduced voter </a:t>
            </a:r>
          </a:p>
          <a:p>
            <a:pPr algn="ctr">
              <a:lnSpc>
                <a:spcPts val="3119"/>
              </a:lnSpc>
            </a:pPr>
            <a:r>
              <a:rPr lang="en-US" sz="2228">
                <a:solidFill>
                  <a:srgbClr val="404040"/>
                </a:solidFill>
                <a:latin typeface="Canva Sans"/>
              </a:rPr>
              <a:t>turnout and disenfranchisement.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5000"/>
          </a:blip>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2180350" y="2035850"/>
            <a:ext cx="5053882" cy="1023403"/>
            <a:chOff x="0" y="0"/>
            <a:chExt cx="5412718" cy="1096066"/>
          </a:xfrm>
        </p:grpSpPr>
        <p:sp>
          <p:nvSpPr>
            <p:cNvPr name="Freeform 4" id="4"/>
            <p:cNvSpPr/>
            <p:nvPr/>
          </p:nvSpPr>
          <p:spPr>
            <a:xfrm flipH="false" flipV="false" rot="0">
              <a:off x="0" y="0"/>
              <a:ext cx="5412718" cy="1096066"/>
            </a:xfrm>
            <a:custGeom>
              <a:avLst/>
              <a:gdLst/>
              <a:ahLst/>
              <a:cxnLst/>
              <a:rect r="r" b="b" t="t" l="l"/>
              <a:pathLst>
                <a:path h="1096066" w="5412718">
                  <a:moveTo>
                    <a:pt x="5288257" y="1096066"/>
                  </a:moveTo>
                  <a:lnTo>
                    <a:pt x="124460" y="1096066"/>
                  </a:lnTo>
                  <a:cubicBezTo>
                    <a:pt x="55880" y="1096066"/>
                    <a:pt x="0" y="1040186"/>
                    <a:pt x="0" y="971606"/>
                  </a:cubicBezTo>
                  <a:lnTo>
                    <a:pt x="0" y="124460"/>
                  </a:lnTo>
                  <a:cubicBezTo>
                    <a:pt x="0" y="55880"/>
                    <a:pt x="55880" y="0"/>
                    <a:pt x="124460" y="0"/>
                  </a:cubicBezTo>
                  <a:lnTo>
                    <a:pt x="5288257" y="0"/>
                  </a:lnTo>
                  <a:cubicBezTo>
                    <a:pt x="5356838" y="0"/>
                    <a:pt x="5412718" y="55880"/>
                    <a:pt x="5412718" y="124460"/>
                  </a:cubicBezTo>
                  <a:lnTo>
                    <a:pt x="5412718" y="971606"/>
                  </a:lnTo>
                  <a:cubicBezTo>
                    <a:pt x="5412718" y="1040186"/>
                    <a:pt x="5356838" y="1096066"/>
                    <a:pt x="5288257" y="1096066"/>
                  </a:cubicBezTo>
                  <a:close/>
                </a:path>
              </a:pathLst>
            </a:custGeom>
            <a:solidFill>
              <a:srgbClr val="D3D9C8"/>
            </a:solidFill>
          </p:spPr>
        </p:sp>
      </p:grpSp>
      <p:grpSp>
        <p:nvGrpSpPr>
          <p:cNvPr name="Group 5" id="5"/>
          <p:cNvGrpSpPr/>
          <p:nvPr/>
        </p:nvGrpSpPr>
        <p:grpSpPr>
          <a:xfrm rot="0">
            <a:off x="1028700" y="653357"/>
            <a:ext cx="7640572" cy="1039543"/>
            <a:chOff x="0" y="0"/>
            <a:chExt cx="5412718" cy="736431"/>
          </a:xfrm>
        </p:grpSpPr>
        <p:sp>
          <p:nvSpPr>
            <p:cNvPr name="Freeform 6" id="6"/>
            <p:cNvSpPr/>
            <p:nvPr/>
          </p:nvSpPr>
          <p:spPr>
            <a:xfrm flipH="false" flipV="false" rot="0">
              <a:off x="0" y="0"/>
              <a:ext cx="5412718" cy="736431"/>
            </a:xfrm>
            <a:custGeom>
              <a:avLst/>
              <a:gdLst/>
              <a:ahLst/>
              <a:cxnLst/>
              <a:rect r="r" b="b" t="t" l="l"/>
              <a:pathLst>
                <a:path h="736431" w="5412718">
                  <a:moveTo>
                    <a:pt x="5288257" y="736431"/>
                  </a:moveTo>
                  <a:lnTo>
                    <a:pt x="124460" y="736431"/>
                  </a:lnTo>
                  <a:cubicBezTo>
                    <a:pt x="55880" y="736431"/>
                    <a:pt x="0" y="680551"/>
                    <a:pt x="0" y="611971"/>
                  </a:cubicBezTo>
                  <a:lnTo>
                    <a:pt x="0" y="124460"/>
                  </a:lnTo>
                  <a:cubicBezTo>
                    <a:pt x="0" y="55880"/>
                    <a:pt x="55880" y="0"/>
                    <a:pt x="124460" y="0"/>
                  </a:cubicBezTo>
                  <a:lnTo>
                    <a:pt x="5288257" y="0"/>
                  </a:lnTo>
                  <a:cubicBezTo>
                    <a:pt x="5356838" y="0"/>
                    <a:pt x="5412718" y="55880"/>
                    <a:pt x="5412718" y="124460"/>
                  </a:cubicBezTo>
                  <a:lnTo>
                    <a:pt x="5412718" y="611971"/>
                  </a:lnTo>
                  <a:cubicBezTo>
                    <a:pt x="5412718" y="680551"/>
                    <a:pt x="5356838" y="736431"/>
                    <a:pt x="5288257" y="736431"/>
                  </a:cubicBezTo>
                  <a:close/>
                </a:path>
              </a:pathLst>
            </a:custGeom>
            <a:solidFill>
              <a:srgbClr val="FADDB7"/>
            </a:solidFill>
          </p:spPr>
        </p:sp>
      </p:grpSp>
      <p:sp>
        <p:nvSpPr>
          <p:cNvPr name="TextBox 7" id="7"/>
          <p:cNvSpPr txBox="true"/>
          <p:nvPr/>
        </p:nvSpPr>
        <p:spPr>
          <a:xfrm rot="0">
            <a:off x="1184151" y="715004"/>
            <a:ext cx="7329671" cy="820999"/>
          </a:xfrm>
          <a:prstGeom prst="rect">
            <a:avLst/>
          </a:prstGeom>
        </p:spPr>
        <p:txBody>
          <a:bodyPr anchor="t" rtlCol="false" tIns="0" lIns="0" bIns="0" rIns="0">
            <a:spAutoFit/>
          </a:bodyPr>
          <a:lstStyle/>
          <a:p>
            <a:pPr algn="ctr">
              <a:lnSpc>
                <a:spcPts val="6719"/>
              </a:lnSpc>
            </a:pPr>
            <a:r>
              <a:rPr lang="en-US" sz="4800" spc="48">
                <a:solidFill>
                  <a:srgbClr val="404040"/>
                </a:solidFill>
                <a:latin typeface="Nunito Sans Regular Bold"/>
              </a:rPr>
              <a:t>Proposed Solution: </a:t>
            </a:r>
          </a:p>
        </p:txBody>
      </p:sp>
      <p:sp>
        <p:nvSpPr>
          <p:cNvPr name="TextBox 8" id="8"/>
          <p:cNvSpPr txBox="true"/>
          <p:nvPr/>
        </p:nvSpPr>
        <p:spPr>
          <a:xfrm rot="0">
            <a:off x="1619910" y="3335477"/>
            <a:ext cx="7049362" cy="1609793"/>
          </a:xfrm>
          <a:prstGeom prst="rect">
            <a:avLst/>
          </a:prstGeom>
        </p:spPr>
        <p:txBody>
          <a:bodyPr anchor="t" rtlCol="false" tIns="0" lIns="0" bIns="0" rIns="0">
            <a:spAutoFit/>
          </a:bodyPr>
          <a:lstStyle/>
          <a:p>
            <a:pPr algn="ctr">
              <a:lnSpc>
                <a:spcPts val="4308"/>
              </a:lnSpc>
            </a:pPr>
            <a:r>
              <a:rPr lang="en-US" sz="3077">
                <a:solidFill>
                  <a:srgbClr val="404040"/>
                </a:solidFill>
                <a:latin typeface="Nunito Sans Regular"/>
              </a:rPr>
              <a:t>"Janmat" is an innovative solution aimed at addressing the challenges faced by voters during elections in India.</a:t>
            </a:r>
          </a:p>
        </p:txBody>
      </p:sp>
      <p:sp>
        <p:nvSpPr>
          <p:cNvPr name="TextBox 9" id="9"/>
          <p:cNvSpPr txBox="true"/>
          <p:nvPr/>
        </p:nvSpPr>
        <p:spPr>
          <a:xfrm rot="0">
            <a:off x="1280755" y="2106938"/>
            <a:ext cx="7136462" cy="778511"/>
          </a:xfrm>
          <a:prstGeom prst="rect">
            <a:avLst/>
          </a:prstGeom>
        </p:spPr>
        <p:txBody>
          <a:bodyPr anchor="t" rtlCol="false" tIns="0" lIns="0" bIns="0" rIns="0">
            <a:spAutoFit/>
          </a:bodyPr>
          <a:lstStyle/>
          <a:p>
            <a:pPr algn="ctr">
              <a:lnSpc>
                <a:spcPts val="6439"/>
              </a:lnSpc>
            </a:pPr>
            <a:r>
              <a:rPr lang="en-US" sz="4599" u="sng">
                <a:solidFill>
                  <a:srgbClr val="404040"/>
                </a:solidFill>
                <a:latin typeface="Nunito Sans Regular Bold Italics"/>
              </a:rPr>
              <a:t>"Janmat"</a:t>
            </a:r>
          </a:p>
        </p:txBody>
      </p:sp>
      <p:sp>
        <p:nvSpPr>
          <p:cNvPr name="TextBox 10" id="10"/>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Regular"/>
              </a:rPr>
              <a:t>09</a:t>
            </a:r>
          </a:p>
        </p:txBody>
      </p:sp>
      <p:sp>
        <p:nvSpPr>
          <p:cNvPr name="TextBox 11" id="11"/>
          <p:cNvSpPr txBox="true"/>
          <p:nvPr/>
        </p:nvSpPr>
        <p:spPr>
          <a:xfrm rot="0">
            <a:off x="903692" y="5358939"/>
            <a:ext cx="7890588" cy="3165738"/>
          </a:xfrm>
          <a:prstGeom prst="rect">
            <a:avLst/>
          </a:prstGeom>
        </p:spPr>
        <p:txBody>
          <a:bodyPr anchor="t" rtlCol="false" tIns="0" lIns="0" bIns="0" rIns="0">
            <a:spAutoFit/>
          </a:bodyPr>
          <a:lstStyle/>
          <a:p>
            <a:pPr algn="ctr" marL="777240" indent="-388620" lvl="1">
              <a:lnSpc>
                <a:spcPts val="5040"/>
              </a:lnSpc>
              <a:buFont typeface="Arial"/>
              <a:buChar char="•"/>
            </a:pPr>
            <a:r>
              <a:rPr lang="en-US" sz="3600">
                <a:solidFill>
                  <a:srgbClr val="404040"/>
                </a:solidFill>
                <a:latin typeface="Canva Sans"/>
              </a:rPr>
              <a:t> Enhanced security measures</a:t>
            </a:r>
          </a:p>
          <a:p>
            <a:pPr algn="ctr" marL="777240" indent="-388620" lvl="1">
              <a:lnSpc>
                <a:spcPts val="5040"/>
              </a:lnSpc>
              <a:buFont typeface="Arial"/>
              <a:buChar char="•"/>
            </a:pPr>
            <a:r>
              <a:rPr lang="en-US" sz="3600">
                <a:solidFill>
                  <a:srgbClr val="404040"/>
                </a:solidFill>
                <a:latin typeface="Canva Sans"/>
              </a:rPr>
              <a:t>Anti-corruption measures</a:t>
            </a:r>
          </a:p>
          <a:p>
            <a:pPr algn="ctr" marL="777240" indent="-388620" lvl="1">
              <a:lnSpc>
                <a:spcPts val="5040"/>
              </a:lnSpc>
              <a:buFont typeface="Arial"/>
              <a:buChar char="•"/>
            </a:pPr>
            <a:r>
              <a:rPr lang="en-US" sz="3600">
                <a:solidFill>
                  <a:srgbClr val="404040"/>
                </a:solidFill>
                <a:latin typeface="Canva Sans"/>
              </a:rPr>
              <a:t>Improved Accessibility</a:t>
            </a:r>
          </a:p>
          <a:p>
            <a:pPr algn="ctr" marL="777240" indent="-388620" lvl="1">
              <a:lnSpc>
                <a:spcPts val="5040"/>
              </a:lnSpc>
              <a:buFont typeface="Arial"/>
              <a:buChar char="•"/>
            </a:pPr>
            <a:r>
              <a:rPr lang="en-US" sz="3600">
                <a:solidFill>
                  <a:srgbClr val="404040"/>
                </a:solidFill>
                <a:latin typeface="Canva Sans"/>
              </a:rPr>
              <a:t>Voter education and Awareness</a:t>
            </a:r>
          </a:p>
          <a:p>
            <a:pPr algn="ctr" marL="777240" indent="-388620" lvl="1">
              <a:lnSpc>
                <a:spcPts val="5040"/>
              </a:lnSpc>
              <a:buFont typeface="Arial"/>
              <a:buChar char="•"/>
            </a:pPr>
            <a:r>
              <a:rPr lang="en-US" sz="3600">
                <a:solidFill>
                  <a:srgbClr val="404040"/>
                </a:solidFill>
                <a:latin typeface="Canva Sans"/>
              </a:rPr>
              <a:t>Transparent electoral Processes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5912" y="1424623"/>
            <a:ext cx="6628889" cy="7155663"/>
          </a:xfrm>
          <a:custGeom>
            <a:avLst/>
            <a:gdLst/>
            <a:ahLst/>
            <a:cxnLst/>
            <a:rect r="r" b="b" t="t" l="l"/>
            <a:pathLst>
              <a:path h="7155663" w="6628889">
                <a:moveTo>
                  <a:pt x="0" y="0"/>
                </a:moveTo>
                <a:lnTo>
                  <a:pt x="6628888" y="0"/>
                </a:lnTo>
                <a:lnTo>
                  <a:pt x="6628888" y="7155662"/>
                </a:lnTo>
                <a:lnTo>
                  <a:pt x="0" y="7155662"/>
                </a:lnTo>
                <a:lnTo>
                  <a:pt x="0" y="0"/>
                </a:lnTo>
                <a:close/>
              </a:path>
            </a:pathLst>
          </a:custGeom>
          <a:blipFill>
            <a:blip r:embed="rId2"/>
            <a:stretch>
              <a:fillRect l="-131274" t="-34050" r="-152278" b="-39610"/>
            </a:stretch>
          </a:blipFill>
        </p:spPr>
      </p:sp>
      <p:sp>
        <p:nvSpPr>
          <p:cNvPr name="TextBox 3" id="3"/>
          <p:cNvSpPr txBox="true"/>
          <p:nvPr/>
        </p:nvSpPr>
        <p:spPr>
          <a:xfrm rot="0">
            <a:off x="7284800" y="537527"/>
            <a:ext cx="581675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Login Page</a:t>
            </a:r>
          </a:p>
        </p:txBody>
      </p:sp>
      <p:sp>
        <p:nvSpPr>
          <p:cNvPr name="TextBox 4" id="4"/>
          <p:cNvSpPr txBox="true"/>
          <p:nvPr/>
        </p:nvSpPr>
        <p:spPr>
          <a:xfrm rot="0">
            <a:off x="7284800" y="2013726"/>
            <a:ext cx="10499670" cy="6835139"/>
          </a:xfrm>
          <a:prstGeom prst="rect">
            <a:avLst/>
          </a:prstGeom>
        </p:spPr>
        <p:txBody>
          <a:bodyPr anchor="t" rtlCol="false" tIns="0" lIns="0" bIns="0" rIns="0">
            <a:spAutoFit/>
          </a:bodyPr>
          <a:lstStyle/>
          <a:p>
            <a:pPr marL="842016" indent="-421008" lvl="1">
              <a:lnSpc>
                <a:spcPts val="5460"/>
              </a:lnSpc>
              <a:buFont typeface="Arial"/>
              <a:buChar char="•"/>
            </a:pPr>
            <a:r>
              <a:rPr lang="en-US" sz="3900">
                <a:solidFill>
                  <a:srgbClr val="000000"/>
                </a:solidFill>
                <a:latin typeface="Canva Sans"/>
              </a:rPr>
              <a:t>people with invalid adhar card will not be able to login</a:t>
            </a:r>
          </a:p>
          <a:p>
            <a:pPr marL="842016" indent="-421008" lvl="1">
              <a:lnSpc>
                <a:spcPts val="5460"/>
              </a:lnSpc>
              <a:buFont typeface="Arial"/>
              <a:buChar char="•"/>
            </a:pPr>
            <a:r>
              <a:rPr lang="en-US" sz="3900">
                <a:solidFill>
                  <a:srgbClr val="000000"/>
                </a:solidFill>
                <a:latin typeface="Canva Sans"/>
              </a:rPr>
              <a:t>people with invalid pinCode will not be able to login</a:t>
            </a:r>
          </a:p>
          <a:p>
            <a:pPr marL="842016" indent="-421008" lvl="1">
              <a:lnSpc>
                <a:spcPts val="5460"/>
              </a:lnSpc>
              <a:buFont typeface="Arial"/>
              <a:buChar char="•"/>
            </a:pPr>
            <a:r>
              <a:rPr lang="en-US" sz="3900">
                <a:solidFill>
                  <a:srgbClr val="000000"/>
                </a:solidFill>
                <a:latin typeface="Canva Sans"/>
              </a:rPr>
              <a:t>If aadhar is not matched with pinCode the login will be denied</a:t>
            </a:r>
          </a:p>
          <a:p>
            <a:pPr marL="842016" indent="-421008" lvl="1">
              <a:lnSpc>
                <a:spcPts val="5460"/>
              </a:lnSpc>
              <a:buFont typeface="Arial"/>
              <a:buChar char="•"/>
            </a:pPr>
            <a:r>
              <a:rPr lang="en-US" sz="3900">
                <a:solidFill>
                  <a:srgbClr val="000000"/>
                </a:solidFill>
                <a:latin typeface="Canva Sans"/>
              </a:rPr>
              <a:t>If the user is below the voting age the access will be denies</a:t>
            </a:r>
          </a:p>
          <a:p>
            <a:pPr marL="842016" indent="-421008" lvl="1">
              <a:lnSpc>
                <a:spcPts val="5460"/>
              </a:lnSpc>
              <a:buFont typeface="Arial"/>
              <a:buChar char="•"/>
            </a:pPr>
            <a:r>
              <a:rPr lang="en-US" sz="3900">
                <a:solidFill>
                  <a:srgbClr val="000000"/>
                </a:solidFill>
                <a:latin typeface="Canva Sans"/>
              </a:rPr>
              <a:t>If the elections are not going in that area the access will be denies.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5388" y="461601"/>
            <a:ext cx="11464213" cy="6548932"/>
          </a:xfrm>
          <a:custGeom>
            <a:avLst/>
            <a:gdLst/>
            <a:ahLst/>
            <a:cxnLst/>
            <a:rect r="r" b="b" t="t" l="l"/>
            <a:pathLst>
              <a:path h="6548932" w="11464213">
                <a:moveTo>
                  <a:pt x="0" y="0"/>
                </a:moveTo>
                <a:lnTo>
                  <a:pt x="11464214" y="0"/>
                </a:lnTo>
                <a:lnTo>
                  <a:pt x="11464214" y="6548931"/>
                </a:lnTo>
                <a:lnTo>
                  <a:pt x="0" y="6548931"/>
                </a:lnTo>
                <a:lnTo>
                  <a:pt x="0" y="0"/>
                </a:lnTo>
                <a:close/>
              </a:path>
            </a:pathLst>
          </a:custGeom>
          <a:blipFill>
            <a:blip r:embed="rId2"/>
            <a:stretch>
              <a:fillRect l="0" t="0" r="0" b="0"/>
            </a:stretch>
          </a:blipFill>
        </p:spPr>
      </p:sp>
      <p:sp>
        <p:nvSpPr>
          <p:cNvPr name="Freeform 3" id="3"/>
          <p:cNvSpPr/>
          <p:nvPr/>
        </p:nvSpPr>
        <p:spPr>
          <a:xfrm flipH="false" flipV="false" rot="6502199">
            <a:off x="8560880" y="6923231"/>
            <a:ext cx="2766436" cy="781518"/>
          </a:xfrm>
          <a:custGeom>
            <a:avLst/>
            <a:gdLst/>
            <a:ahLst/>
            <a:cxnLst/>
            <a:rect r="r" b="b" t="t" l="l"/>
            <a:pathLst>
              <a:path h="781518" w="2766436">
                <a:moveTo>
                  <a:pt x="0" y="0"/>
                </a:moveTo>
                <a:lnTo>
                  <a:pt x="2766437" y="0"/>
                </a:lnTo>
                <a:lnTo>
                  <a:pt x="2766437" y="781519"/>
                </a:lnTo>
                <a:lnTo>
                  <a:pt x="0" y="781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22404">
            <a:off x="10910562" y="4283576"/>
            <a:ext cx="2495324" cy="859924"/>
          </a:xfrm>
          <a:custGeom>
            <a:avLst/>
            <a:gdLst/>
            <a:ahLst/>
            <a:cxnLst/>
            <a:rect r="r" b="b" t="t" l="l"/>
            <a:pathLst>
              <a:path h="859924" w="2495324">
                <a:moveTo>
                  <a:pt x="0" y="0"/>
                </a:moveTo>
                <a:lnTo>
                  <a:pt x="2495324" y="0"/>
                </a:lnTo>
                <a:lnTo>
                  <a:pt x="2495324" y="859924"/>
                </a:lnTo>
                <a:lnTo>
                  <a:pt x="0" y="859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174226" y="8875809"/>
            <a:ext cx="10914579" cy="612518"/>
          </a:xfrm>
          <a:prstGeom prst="rect">
            <a:avLst/>
          </a:prstGeom>
        </p:spPr>
        <p:txBody>
          <a:bodyPr anchor="t" rtlCol="false" tIns="0" lIns="0" bIns="0" rIns="0">
            <a:spAutoFit/>
          </a:bodyPr>
          <a:lstStyle/>
          <a:p>
            <a:pPr algn="ctr">
              <a:lnSpc>
                <a:spcPts val="5089"/>
              </a:lnSpc>
            </a:pPr>
            <a:r>
              <a:rPr lang="en-US" sz="3635">
                <a:solidFill>
                  <a:srgbClr val="000000"/>
                </a:solidFill>
                <a:latin typeface="Canva Sans"/>
              </a:rPr>
              <a:t>click on this button to proceed with online voting</a:t>
            </a:r>
          </a:p>
        </p:txBody>
      </p:sp>
      <p:sp>
        <p:nvSpPr>
          <p:cNvPr name="TextBox 6" id="6"/>
          <p:cNvSpPr txBox="true"/>
          <p:nvPr/>
        </p:nvSpPr>
        <p:spPr>
          <a:xfrm rot="0">
            <a:off x="7553871" y="3187614"/>
            <a:ext cx="11141057" cy="1635144"/>
          </a:xfrm>
          <a:prstGeom prst="rect">
            <a:avLst/>
          </a:prstGeom>
        </p:spPr>
        <p:txBody>
          <a:bodyPr anchor="t" rtlCol="false" tIns="0" lIns="0" bIns="0" rIns="0">
            <a:spAutoFit/>
          </a:bodyPr>
          <a:lstStyle/>
          <a:p>
            <a:pPr algn="ctr">
              <a:lnSpc>
                <a:spcPts val="4373"/>
              </a:lnSpc>
            </a:pPr>
            <a:r>
              <a:rPr lang="en-US" sz="3124">
                <a:solidFill>
                  <a:srgbClr val="000000"/>
                </a:solidFill>
                <a:latin typeface="Canva Sans"/>
              </a:rPr>
              <a:t>click on this button to look for news updates</a:t>
            </a:r>
          </a:p>
          <a:p>
            <a:pPr algn="ctr">
              <a:lnSpc>
                <a:spcPts val="4373"/>
              </a:lnSpc>
            </a:pPr>
          </a:p>
          <a:p>
            <a:pPr algn="ctr">
              <a:lnSpc>
                <a:spcPts val="437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1077029"/>
            <a:ext cx="16230600" cy="8132942"/>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5000"/>
          </a:blip>
          <a:srcRect l="0" t="0" r="0" b="0"/>
          <a:stretch>
            <a:fillRect/>
          </a:stretch>
        </p:blipFill>
        <p:spPr>
          <a:xfrm flipH="false" flipV="false">
            <a:off x="0" y="0"/>
            <a:ext cx="18288000" cy="10287000"/>
          </a:xfrm>
          <a:prstGeom prst="rect">
            <a:avLst/>
          </a:prstGeom>
        </p:spPr>
      </p:pic>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873691" y="2159512"/>
            <a:ext cx="12527273" cy="7098788"/>
          </a:xfrm>
          <a:prstGeom prst="rect">
            <a:avLst/>
          </a:prstGeom>
        </p:spPr>
      </p:pic>
      <p:sp>
        <p:nvSpPr>
          <p:cNvPr name="Freeform 4" id="4"/>
          <p:cNvSpPr/>
          <p:nvPr/>
        </p:nvSpPr>
        <p:spPr>
          <a:xfrm flipH="false" flipV="false" rot="8636469">
            <a:off x="3770669" y="7384229"/>
            <a:ext cx="3590072" cy="1014195"/>
          </a:xfrm>
          <a:custGeom>
            <a:avLst/>
            <a:gdLst/>
            <a:ahLst/>
            <a:cxnLst/>
            <a:rect r="r" b="b" t="t" l="l"/>
            <a:pathLst>
              <a:path h="1014195" w="3590072">
                <a:moveTo>
                  <a:pt x="0" y="0"/>
                </a:moveTo>
                <a:lnTo>
                  <a:pt x="3590073" y="0"/>
                </a:lnTo>
                <a:lnTo>
                  <a:pt x="3590073" y="1014196"/>
                </a:lnTo>
                <a:lnTo>
                  <a:pt x="0" y="1014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12827">
            <a:off x="10933124" y="2051925"/>
            <a:ext cx="2766436" cy="781518"/>
          </a:xfrm>
          <a:custGeom>
            <a:avLst/>
            <a:gdLst/>
            <a:ahLst/>
            <a:cxnLst/>
            <a:rect r="r" b="b" t="t" l="l"/>
            <a:pathLst>
              <a:path h="781518" w="2766436">
                <a:moveTo>
                  <a:pt x="0" y="0"/>
                </a:moveTo>
                <a:lnTo>
                  <a:pt x="2766436" y="0"/>
                </a:lnTo>
                <a:lnTo>
                  <a:pt x="2766436" y="781518"/>
                </a:lnTo>
                <a:lnTo>
                  <a:pt x="0" y="781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087120">
            <a:off x="11977314" y="8391807"/>
            <a:ext cx="1924849" cy="543770"/>
          </a:xfrm>
          <a:custGeom>
            <a:avLst/>
            <a:gdLst/>
            <a:ahLst/>
            <a:cxnLst/>
            <a:rect r="r" b="b" t="t" l="l"/>
            <a:pathLst>
              <a:path h="543770" w="1924849">
                <a:moveTo>
                  <a:pt x="0" y="0"/>
                </a:moveTo>
                <a:lnTo>
                  <a:pt x="1924849" y="0"/>
                </a:lnTo>
                <a:lnTo>
                  <a:pt x="1924849" y="543769"/>
                </a:lnTo>
                <a:lnTo>
                  <a:pt x="0" y="543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315322" y="10127468"/>
            <a:ext cx="8085643" cy="1770304"/>
          </a:xfrm>
          <a:prstGeom prst="rect">
            <a:avLst/>
          </a:prstGeom>
        </p:spPr>
        <p:txBody>
          <a:bodyPr anchor="t" rtlCol="false" tIns="0" lIns="0" bIns="0" rIns="0">
            <a:spAutoFit/>
          </a:bodyPr>
          <a:lstStyle/>
          <a:p>
            <a:pPr algn="ctr">
              <a:lnSpc>
                <a:spcPts val="4698"/>
              </a:lnSpc>
            </a:pPr>
            <a:r>
              <a:rPr lang="en-US" sz="3356">
                <a:solidFill>
                  <a:srgbClr val="000000"/>
                </a:solidFill>
                <a:latin typeface="Canva Sans Bold"/>
              </a:rPr>
              <a:t>The instructions will help in guiding the people while navigating through the website</a:t>
            </a:r>
          </a:p>
        </p:txBody>
      </p:sp>
      <p:sp>
        <p:nvSpPr>
          <p:cNvPr name="TextBox 8" id="8"/>
          <p:cNvSpPr txBox="true"/>
          <p:nvPr/>
        </p:nvSpPr>
        <p:spPr>
          <a:xfrm rot="0">
            <a:off x="9674518" y="225957"/>
            <a:ext cx="6318005" cy="1000105"/>
          </a:xfrm>
          <a:prstGeom prst="rect">
            <a:avLst/>
          </a:prstGeom>
        </p:spPr>
        <p:txBody>
          <a:bodyPr anchor="t" rtlCol="false" tIns="0" lIns="0" bIns="0" rIns="0">
            <a:spAutoFit/>
          </a:bodyPr>
          <a:lstStyle/>
          <a:p>
            <a:pPr algn="ctr">
              <a:lnSpc>
                <a:spcPts val="4087"/>
              </a:lnSpc>
            </a:pPr>
            <a:r>
              <a:rPr lang="en-US" sz="2919">
                <a:solidFill>
                  <a:srgbClr val="000000"/>
                </a:solidFill>
                <a:latin typeface="Canva Sans"/>
              </a:rPr>
              <a:t>The instructions will help people in </a:t>
            </a:r>
          </a:p>
          <a:p>
            <a:pPr algn="ctr">
              <a:lnSpc>
                <a:spcPts val="4087"/>
              </a:lnSpc>
            </a:pPr>
            <a:r>
              <a:rPr lang="en-US" sz="2919">
                <a:solidFill>
                  <a:srgbClr val="000000"/>
                </a:solidFill>
                <a:latin typeface="Canva Sans"/>
              </a:rPr>
              <a:t>navigating while using the website </a:t>
            </a:r>
          </a:p>
        </p:txBody>
      </p:sp>
      <p:sp>
        <p:nvSpPr>
          <p:cNvPr name="TextBox 9" id="9"/>
          <p:cNvSpPr txBox="true"/>
          <p:nvPr/>
        </p:nvSpPr>
        <p:spPr>
          <a:xfrm rot="0">
            <a:off x="1028700" y="9043731"/>
            <a:ext cx="6622525" cy="1243269"/>
          </a:xfrm>
          <a:prstGeom prst="rect">
            <a:avLst/>
          </a:prstGeom>
        </p:spPr>
        <p:txBody>
          <a:bodyPr anchor="t" rtlCol="false" tIns="0" lIns="0" bIns="0" rIns="0">
            <a:spAutoFit/>
          </a:bodyPr>
          <a:lstStyle/>
          <a:p>
            <a:pPr algn="ctr">
              <a:lnSpc>
                <a:spcPts val="3365"/>
              </a:lnSpc>
            </a:pPr>
            <a:r>
              <a:rPr lang="en-US" sz="2403">
                <a:solidFill>
                  <a:srgbClr val="000000"/>
                </a:solidFill>
                <a:latin typeface="Canva Sans"/>
              </a:rPr>
              <a:t>The name entered in the name section</a:t>
            </a:r>
          </a:p>
          <a:p>
            <a:pPr algn="ctr">
              <a:lnSpc>
                <a:spcPts val="3365"/>
              </a:lnSpc>
            </a:pPr>
            <a:r>
              <a:rPr lang="en-US" sz="2403">
                <a:solidFill>
                  <a:srgbClr val="000000"/>
                </a:solidFill>
                <a:latin typeface="Canva Sans"/>
              </a:rPr>
              <a:t>will be identified with the name where as the </a:t>
            </a:r>
          </a:p>
          <a:p>
            <a:pPr algn="ctr">
              <a:lnSpc>
                <a:spcPts val="3365"/>
              </a:lnSpc>
              <a:spcBef>
                <a:spcPct val="0"/>
              </a:spcBef>
            </a:pPr>
            <a:r>
              <a:rPr lang="en-US" sz="2403">
                <a:solidFill>
                  <a:srgbClr val="000000"/>
                </a:solidFill>
                <a:latin typeface="Canva Sans"/>
              </a:rPr>
              <a:t>other person will be denied with the access </a:t>
            </a:r>
          </a:p>
        </p:txBody>
      </p:sp>
      <p:sp>
        <p:nvSpPr>
          <p:cNvPr name="TextBox 10" id="10"/>
          <p:cNvSpPr txBox="true"/>
          <p:nvPr/>
        </p:nvSpPr>
        <p:spPr>
          <a:xfrm rot="0">
            <a:off x="13487162" y="9043731"/>
            <a:ext cx="4673553" cy="1066800"/>
          </a:xfrm>
          <a:prstGeom prst="rect">
            <a:avLst/>
          </a:prstGeom>
        </p:spPr>
        <p:txBody>
          <a:bodyPr anchor="t" rtlCol="false" tIns="0" lIns="0" bIns="0" rIns="0">
            <a:spAutoFit/>
          </a:bodyPr>
          <a:lstStyle/>
          <a:p>
            <a:pPr algn="ctr">
              <a:lnSpc>
                <a:spcPts val="2875"/>
              </a:lnSpc>
            </a:pPr>
            <a:r>
              <a:rPr lang="en-US" sz="2053">
                <a:solidFill>
                  <a:srgbClr val="000000"/>
                </a:solidFill>
                <a:latin typeface="Canva Sans"/>
              </a:rPr>
              <a:t>This will be given as name, but if </a:t>
            </a:r>
          </a:p>
          <a:p>
            <a:pPr algn="ctr">
              <a:lnSpc>
                <a:spcPts val="2875"/>
              </a:lnSpc>
            </a:pPr>
            <a:r>
              <a:rPr lang="en-US" sz="2053">
                <a:solidFill>
                  <a:srgbClr val="000000"/>
                </a:solidFill>
                <a:latin typeface="Canva Sans"/>
              </a:rPr>
              <a:t>user is not verified then name will be </a:t>
            </a:r>
          </a:p>
          <a:p>
            <a:pPr algn="ctr">
              <a:lnSpc>
                <a:spcPts val="2875"/>
              </a:lnSpc>
              <a:spcBef>
                <a:spcPct val="0"/>
              </a:spcBef>
            </a:pPr>
            <a:r>
              <a:rPr lang="en-US" sz="2053">
                <a:solidFill>
                  <a:srgbClr val="000000"/>
                </a:solidFill>
                <a:latin typeface="Canva Sans"/>
              </a:rPr>
              <a:t>given as </a:t>
            </a:r>
            <a:r>
              <a:rPr lang="en-US" sz="2053">
                <a:solidFill>
                  <a:srgbClr val="000000"/>
                </a:solidFill>
                <a:latin typeface="Canva Sans Bold"/>
              </a:rPr>
              <a:t>UNKNOWN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DAFk7HKlGyI</dc:identifier>
  <dcterms:modified xsi:type="dcterms:W3CDTF">2011-08-01T06:04:30Z</dcterms:modified>
  <cp:revision>1</cp:revision>
  <dc:title>Ip project</dc:title>
</cp:coreProperties>
</file>